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Karnchang Bold" charset="1" panose="00000000000000000000"/>
      <p:regular r:id="rId16"/>
    </p:embeddedFont>
    <p:embeddedFont>
      <p:font typeface="Lora" charset="1" panose="00000500000000000000"/>
      <p:regular r:id="rId17"/>
    </p:embeddedFont>
    <p:embeddedFont>
      <p:font typeface="Karnchang" charset="1" panose="00000000000000000000"/>
      <p:regular r:id="rId18"/>
    </p:embeddedFont>
    <p:embeddedFont>
      <p:font typeface="Montserrat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1.png" Type="http://schemas.openxmlformats.org/officeDocument/2006/relationships/image"/><Relationship Id="rId5" Target="../media/image52.svg" Type="http://schemas.openxmlformats.org/officeDocument/2006/relationships/image"/><Relationship Id="rId6" Target="../media/image49.png" Type="http://schemas.openxmlformats.org/officeDocument/2006/relationships/image"/><Relationship Id="rId7" Target="../media/image50.svg" Type="http://schemas.openxmlformats.org/officeDocument/2006/relationships/image"/><Relationship Id="rId8" Target="../media/image64.png" Type="http://schemas.openxmlformats.org/officeDocument/2006/relationships/image"/><Relationship Id="rId9" Target="../media/image6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28.png" Type="http://schemas.openxmlformats.org/officeDocument/2006/relationships/image"/><Relationship Id="rId12" Target="../media/image29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25.jpe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png" Type="http://schemas.openxmlformats.org/officeDocument/2006/relationships/image"/><Relationship Id="rId12" Target="../media/image38.png" Type="http://schemas.openxmlformats.org/officeDocument/2006/relationships/image"/><Relationship Id="rId13" Target="../media/image39.png" Type="http://schemas.openxmlformats.org/officeDocument/2006/relationships/image"/><Relationship Id="rId14" Target="../media/image40.png" Type="http://schemas.openxmlformats.org/officeDocument/2006/relationships/image"/><Relationship Id="rId15" Target="../media/image41.png" Type="http://schemas.openxmlformats.org/officeDocument/2006/relationships/image"/><Relationship Id="rId16" Target="https://bit.ly/4iVB48z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sdn2saranjana.my.id" TargetMode="External" Type="http://schemas.openxmlformats.org/officeDocument/2006/relationships/hyperlink"/><Relationship Id="rId11" Target="https://ppdb.sdn2saranjana.my.id" TargetMode="External" Type="http://schemas.openxmlformats.org/officeDocument/2006/relationships/hyperlink"/><Relationship Id="rId12" Target="https://lms.sdn2saranjana.my.id" TargetMode="External" Type="http://schemas.openxmlformats.org/officeDocument/2006/relationships/hyperlink"/><Relationship Id="rId13" Target="../media/image46.jpeg" Type="http://schemas.openxmlformats.org/officeDocument/2006/relationships/image"/><Relationship Id="rId14" Target="../media/image47.jpeg" Type="http://schemas.openxmlformats.org/officeDocument/2006/relationships/image"/><Relationship Id="rId15" Target="../media/image48.jpe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44.png" Type="http://schemas.openxmlformats.org/officeDocument/2006/relationships/image"/><Relationship Id="rId9" Target="../media/image4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50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51.png" Type="http://schemas.openxmlformats.org/officeDocument/2006/relationships/image"/><Relationship Id="rId7" Target="../media/image52.svg" Type="http://schemas.openxmlformats.org/officeDocument/2006/relationships/image"/><Relationship Id="rId8" Target="../media/image53.png" Type="http://schemas.openxmlformats.org/officeDocument/2006/relationships/image"/><Relationship Id="rId9" Target="../media/image5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11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60.png" Type="http://schemas.openxmlformats.org/officeDocument/2006/relationships/image"/><Relationship Id="rId14" Target="../media/image61.svg" Type="http://schemas.openxmlformats.org/officeDocument/2006/relationships/image"/><Relationship Id="rId15" Target="../media/image62.png" Type="http://schemas.openxmlformats.org/officeDocument/2006/relationships/image"/><Relationship Id="rId16" Target="../media/image6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7.png" Type="http://schemas.openxmlformats.org/officeDocument/2006/relationships/image"/><Relationship Id="rId7" Target="../media/image58.svg" Type="http://schemas.openxmlformats.org/officeDocument/2006/relationships/image"/><Relationship Id="rId8" Target="../media/image59.jpeg" Type="http://schemas.openxmlformats.org/officeDocument/2006/relationships/image"/><Relationship Id="rId9" Target="../media/image1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902" y="448280"/>
            <a:ext cx="16786196" cy="9281943"/>
          </a:xfrm>
          <a:custGeom>
            <a:avLst/>
            <a:gdLst/>
            <a:ahLst/>
            <a:cxnLst/>
            <a:rect r="r" b="b" t="t" l="l"/>
            <a:pathLst>
              <a:path h="9281943" w="16786196">
                <a:moveTo>
                  <a:pt x="0" y="0"/>
                </a:moveTo>
                <a:lnTo>
                  <a:pt x="16786196" y="0"/>
                </a:lnTo>
                <a:lnTo>
                  <a:pt x="16786196" y="9281943"/>
                </a:lnTo>
                <a:lnTo>
                  <a:pt x="0" y="928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" r="0" b="-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2621059"/>
            <a:ext cx="13274665" cy="3730943"/>
            <a:chOff x="0" y="0"/>
            <a:chExt cx="17699553" cy="49745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699554" cy="4974591"/>
            </a:xfrm>
            <a:custGeom>
              <a:avLst/>
              <a:gdLst/>
              <a:ahLst/>
              <a:cxnLst/>
              <a:rect r="r" b="b" t="t" l="l"/>
              <a:pathLst>
                <a:path h="4974591" w="17699554">
                  <a:moveTo>
                    <a:pt x="0" y="0"/>
                  </a:moveTo>
                  <a:lnTo>
                    <a:pt x="17699554" y="0"/>
                  </a:lnTo>
                  <a:lnTo>
                    <a:pt x="17699554" y="4974591"/>
                  </a:lnTo>
                  <a:lnTo>
                    <a:pt x="0" y="49745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0"/>
              <a:ext cx="17699553" cy="516509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6489"/>
                </a:lnSpc>
              </a:pPr>
              <a:r>
                <a:rPr lang="en-US" sz="63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PROJECT REPORT </a:t>
              </a:r>
            </a:p>
            <a:p>
              <a:pPr algn="l">
                <a:lnSpc>
                  <a:spcPts val="5796"/>
                </a:lnSpc>
              </a:pPr>
              <a:r>
                <a:rPr lang="en-US" sz="63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LEARNING MANAGEMENT SYSTEM</a:t>
              </a:r>
            </a:p>
            <a:p>
              <a:pPr algn="l">
                <a:lnSpc>
                  <a:spcPts val="3150"/>
                </a:lnSpc>
              </a:pPr>
              <a:r>
                <a:rPr lang="en-US" sz="63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 </a:t>
              </a:r>
            </a:p>
            <a:p>
              <a:pPr algn="l">
                <a:lnSpc>
                  <a:spcPts val="5376"/>
                </a:lnSpc>
              </a:pPr>
              <a:r>
                <a:rPr lang="en-US" sz="48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AT SD NEGERI 2 SARANJANA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6902803"/>
            <a:ext cx="7103820" cy="697772"/>
            <a:chOff x="0" y="0"/>
            <a:chExt cx="9471760" cy="93036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9471760" cy="930363"/>
            </a:xfrm>
            <a:custGeom>
              <a:avLst/>
              <a:gdLst/>
              <a:ahLst/>
              <a:cxnLst/>
              <a:rect r="r" b="b" t="t" l="l"/>
              <a:pathLst>
                <a:path h="930363" w="9471760">
                  <a:moveTo>
                    <a:pt x="0" y="0"/>
                  </a:moveTo>
                  <a:lnTo>
                    <a:pt x="9471760" y="0"/>
                  </a:lnTo>
                  <a:lnTo>
                    <a:pt x="9471760" y="930363"/>
                  </a:lnTo>
                  <a:lnTo>
                    <a:pt x="0" y="93036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9471760" cy="98751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4200"/>
                </a:lnSpc>
              </a:pPr>
              <a:r>
                <a:rPr lang="en-US" sz="30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Satria Yudha Purnomo | XII TJKT 3 | 28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303365" y="-2236338"/>
            <a:ext cx="15655411" cy="15246864"/>
          </a:xfrm>
          <a:custGeom>
            <a:avLst/>
            <a:gdLst/>
            <a:ahLst/>
            <a:cxnLst/>
            <a:rect r="r" b="b" t="t" l="l"/>
            <a:pathLst>
              <a:path h="15246864" w="15655411">
                <a:moveTo>
                  <a:pt x="0" y="0"/>
                </a:moveTo>
                <a:lnTo>
                  <a:pt x="15655411" y="0"/>
                </a:lnTo>
                <a:lnTo>
                  <a:pt x="15655411" y="15246864"/>
                </a:lnTo>
                <a:lnTo>
                  <a:pt x="0" y="1524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" t="0" r="-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4877558" y="-5718344"/>
            <a:ext cx="6667994" cy="8057881"/>
          </a:xfrm>
          <a:custGeom>
            <a:avLst/>
            <a:gdLst/>
            <a:ahLst/>
            <a:cxnLst/>
            <a:rect r="r" b="b" t="t" l="l"/>
            <a:pathLst>
              <a:path h="8057881" w="6667994">
                <a:moveTo>
                  <a:pt x="0" y="0"/>
                </a:moveTo>
                <a:lnTo>
                  <a:pt x="6667994" y="0"/>
                </a:lnTo>
                <a:lnTo>
                  <a:pt x="6667994" y="8057881"/>
                </a:lnTo>
                <a:lnTo>
                  <a:pt x="0" y="80578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6" t="0" r="-66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-7690734" y="5328968"/>
            <a:ext cx="9353883" cy="8936313"/>
          </a:xfrm>
          <a:custGeom>
            <a:avLst/>
            <a:gdLst/>
            <a:ahLst/>
            <a:cxnLst/>
            <a:rect r="r" b="b" t="t" l="l"/>
            <a:pathLst>
              <a:path h="8936313" w="9353883">
                <a:moveTo>
                  <a:pt x="0" y="0"/>
                </a:moveTo>
                <a:lnTo>
                  <a:pt x="9353883" y="0"/>
                </a:lnTo>
                <a:lnTo>
                  <a:pt x="9353883" y="8936313"/>
                </a:lnTo>
                <a:lnTo>
                  <a:pt x="0" y="89363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6" t="0" r="-6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902" y="448280"/>
            <a:ext cx="16786196" cy="9281943"/>
          </a:xfrm>
          <a:custGeom>
            <a:avLst/>
            <a:gdLst/>
            <a:ahLst/>
            <a:cxnLst/>
            <a:rect r="r" b="b" t="t" l="l"/>
            <a:pathLst>
              <a:path h="9281943" w="16786196">
                <a:moveTo>
                  <a:pt x="0" y="0"/>
                </a:moveTo>
                <a:lnTo>
                  <a:pt x="16786196" y="0"/>
                </a:lnTo>
                <a:lnTo>
                  <a:pt x="16786196" y="9281943"/>
                </a:lnTo>
                <a:lnTo>
                  <a:pt x="0" y="928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" r="0" b="-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495388" y="2891785"/>
            <a:ext cx="9211358" cy="9924250"/>
          </a:xfrm>
          <a:custGeom>
            <a:avLst/>
            <a:gdLst/>
            <a:ahLst/>
            <a:cxnLst/>
            <a:rect r="r" b="b" t="t" l="l"/>
            <a:pathLst>
              <a:path h="9924250" w="9211358">
                <a:moveTo>
                  <a:pt x="0" y="0"/>
                </a:moveTo>
                <a:lnTo>
                  <a:pt x="9211358" y="0"/>
                </a:lnTo>
                <a:lnTo>
                  <a:pt x="9211358" y="9924250"/>
                </a:lnTo>
                <a:lnTo>
                  <a:pt x="0" y="99242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43" t="0" r="-4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889328" y="-2615862"/>
            <a:ext cx="9912625" cy="9700887"/>
          </a:xfrm>
          <a:custGeom>
            <a:avLst/>
            <a:gdLst/>
            <a:ahLst/>
            <a:cxnLst/>
            <a:rect r="r" b="b" t="t" l="l"/>
            <a:pathLst>
              <a:path h="9700887" w="9912625">
                <a:moveTo>
                  <a:pt x="0" y="0"/>
                </a:moveTo>
                <a:lnTo>
                  <a:pt x="9912625" y="0"/>
                </a:lnTo>
                <a:lnTo>
                  <a:pt x="9912625" y="9700887"/>
                </a:lnTo>
                <a:lnTo>
                  <a:pt x="0" y="9700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1" r="0" b="-1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032038" y="2575899"/>
            <a:ext cx="14223925" cy="3718018"/>
            <a:chOff x="0" y="0"/>
            <a:chExt cx="18965233" cy="495735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965233" cy="4957357"/>
            </a:xfrm>
            <a:custGeom>
              <a:avLst/>
              <a:gdLst/>
              <a:ahLst/>
              <a:cxnLst/>
              <a:rect r="r" b="b" t="t" l="l"/>
              <a:pathLst>
                <a:path h="4957357" w="18965233">
                  <a:moveTo>
                    <a:pt x="0" y="0"/>
                  </a:moveTo>
                  <a:lnTo>
                    <a:pt x="18965233" y="0"/>
                  </a:lnTo>
                  <a:lnTo>
                    <a:pt x="18965233" y="4957357"/>
                  </a:lnTo>
                  <a:lnTo>
                    <a:pt x="0" y="495735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14325"/>
              <a:ext cx="18965233" cy="527168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3800"/>
                </a:lnSpc>
              </a:pPr>
              <a:r>
                <a:rPr lang="en-US" sz="15000" b="true">
                  <a:solidFill>
                    <a:srgbClr val="243342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Terima Kasih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979693" y="5336304"/>
            <a:ext cx="10328615" cy="1187298"/>
          </a:xfrm>
          <a:custGeom>
            <a:avLst/>
            <a:gdLst/>
            <a:ahLst/>
            <a:cxnLst/>
            <a:rect r="r" b="b" t="t" l="l"/>
            <a:pathLst>
              <a:path h="1187298" w="10328615">
                <a:moveTo>
                  <a:pt x="0" y="0"/>
                </a:moveTo>
                <a:lnTo>
                  <a:pt x="10328615" y="0"/>
                </a:lnTo>
                <a:lnTo>
                  <a:pt x="10328615" y="1187298"/>
                </a:lnTo>
                <a:lnTo>
                  <a:pt x="0" y="1187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110" r="0" b="-11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917411" y="5528412"/>
            <a:ext cx="10453178" cy="823816"/>
            <a:chOff x="0" y="0"/>
            <a:chExt cx="13937571" cy="109842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937571" cy="1098421"/>
            </a:xfrm>
            <a:custGeom>
              <a:avLst/>
              <a:gdLst/>
              <a:ahLst/>
              <a:cxnLst/>
              <a:rect r="r" b="b" t="t" l="l"/>
              <a:pathLst>
                <a:path h="1098421" w="13937571">
                  <a:moveTo>
                    <a:pt x="0" y="0"/>
                  </a:moveTo>
                  <a:lnTo>
                    <a:pt x="13937571" y="0"/>
                  </a:lnTo>
                  <a:lnTo>
                    <a:pt x="13937571" y="1098421"/>
                  </a:lnTo>
                  <a:lnTo>
                    <a:pt x="0" y="109842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200025"/>
              <a:ext cx="13937571" cy="129844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110"/>
                </a:lnSpc>
              </a:pPr>
              <a:r>
                <a:rPr lang="en-US" sz="2935" spc="176">
                  <a:solidFill>
                    <a:srgbClr val="FFFFFF"/>
                  </a:solidFill>
                  <a:latin typeface="Karnchang"/>
                  <a:ea typeface="Karnchang"/>
                  <a:cs typeface="Karnchang"/>
                  <a:sym typeface="Karnchang"/>
                </a:rPr>
                <a:t>Satria Yudha Purnomo | XII TJKT 3 | 28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902" y="448280"/>
            <a:ext cx="16786196" cy="9281943"/>
          </a:xfrm>
          <a:custGeom>
            <a:avLst/>
            <a:gdLst/>
            <a:ahLst/>
            <a:cxnLst/>
            <a:rect r="r" b="b" t="t" l="l"/>
            <a:pathLst>
              <a:path h="9281943" w="16786196">
                <a:moveTo>
                  <a:pt x="0" y="0"/>
                </a:moveTo>
                <a:lnTo>
                  <a:pt x="16786196" y="0"/>
                </a:lnTo>
                <a:lnTo>
                  <a:pt x="16786196" y="9281943"/>
                </a:lnTo>
                <a:lnTo>
                  <a:pt x="0" y="928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" r="0" b="-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4917488" y="-5299234"/>
            <a:ext cx="6748991" cy="9863307"/>
          </a:xfrm>
          <a:custGeom>
            <a:avLst/>
            <a:gdLst/>
            <a:ahLst/>
            <a:cxnLst/>
            <a:rect r="r" b="b" t="t" l="l"/>
            <a:pathLst>
              <a:path h="9863307" w="6748991">
                <a:moveTo>
                  <a:pt x="0" y="0"/>
                </a:moveTo>
                <a:lnTo>
                  <a:pt x="6748991" y="0"/>
                </a:lnTo>
                <a:lnTo>
                  <a:pt x="6748991" y="9863307"/>
                </a:lnTo>
                <a:lnTo>
                  <a:pt x="0" y="98633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" t="0" r="-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881461" y="4008950"/>
            <a:ext cx="8804116" cy="11165755"/>
          </a:xfrm>
          <a:custGeom>
            <a:avLst/>
            <a:gdLst/>
            <a:ahLst/>
            <a:cxnLst/>
            <a:rect r="r" b="b" t="t" l="l"/>
            <a:pathLst>
              <a:path h="11165755" w="8804116">
                <a:moveTo>
                  <a:pt x="0" y="0"/>
                </a:moveTo>
                <a:lnTo>
                  <a:pt x="8804116" y="0"/>
                </a:lnTo>
                <a:lnTo>
                  <a:pt x="8804116" y="11165755"/>
                </a:lnTo>
                <a:lnTo>
                  <a:pt x="0" y="111657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5" t="0" r="-5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559493" y="823410"/>
            <a:ext cx="13169015" cy="2084230"/>
            <a:chOff x="0" y="0"/>
            <a:chExt cx="17558687" cy="27789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558686" cy="2778973"/>
            </a:xfrm>
            <a:custGeom>
              <a:avLst/>
              <a:gdLst/>
              <a:ahLst/>
              <a:cxnLst/>
              <a:rect r="r" b="b" t="t" l="l"/>
              <a:pathLst>
                <a:path h="2778973" w="17558686">
                  <a:moveTo>
                    <a:pt x="0" y="0"/>
                  </a:moveTo>
                  <a:lnTo>
                    <a:pt x="17558686" y="0"/>
                  </a:lnTo>
                  <a:lnTo>
                    <a:pt x="17558686" y="2778973"/>
                  </a:lnTo>
                  <a:lnTo>
                    <a:pt x="0" y="27789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38125"/>
              <a:ext cx="17558687" cy="301709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10119"/>
                </a:lnSpc>
              </a:pPr>
              <a:r>
                <a:rPr lang="en-US" sz="11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OUTLINE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083387" y="4433252"/>
            <a:ext cx="3936662" cy="1320483"/>
            <a:chOff x="0" y="0"/>
            <a:chExt cx="5248883" cy="17606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248883" cy="1760643"/>
            </a:xfrm>
            <a:custGeom>
              <a:avLst/>
              <a:gdLst/>
              <a:ahLst/>
              <a:cxnLst/>
              <a:rect r="r" b="b" t="t" l="l"/>
              <a:pathLst>
                <a:path h="1760643" w="5248883">
                  <a:moveTo>
                    <a:pt x="0" y="0"/>
                  </a:moveTo>
                  <a:lnTo>
                    <a:pt x="5248883" y="0"/>
                  </a:lnTo>
                  <a:lnTo>
                    <a:pt x="5248883" y="1760643"/>
                  </a:lnTo>
                  <a:lnTo>
                    <a:pt x="0" y="17606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5248883" cy="181779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Background</a:t>
              </a:r>
            </a:p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Purpose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083387" y="3255108"/>
            <a:ext cx="2440511" cy="1069975"/>
            <a:chOff x="0" y="0"/>
            <a:chExt cx="3254015" cy="142663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54015" cy="1426633"/>
            </a:xfrm>
            <a:custGeom>
              <a:avLst/>
              <a:gdLst/>
              <a:ahLst/>
              <a:cxnLst/>
              <a:rect r="r" b="b" t="t" l="l"/>
              <a:pathLst>
                <a:path h="1426633" w="3254015">
                  <a:moveTo>
                    <a:pt x="0" y="0"/>
                  </a:moveTo>
                  <a:lnTo>
                    <a:pt x="3254015" y="0"/>
                  </a:lnTo>
                  <a:lnTo>
                    <a:pt x="3254015" y="1426633"/>
                  </a:lnTo>
                  <a:lnTo>
                    <a:pt x="0" y="14266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266700"/>
              <a:ext cx="3254015" cy="16933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598"/>
                </a:lnSpc>
              </a:pPr>
              <a:r>
                <a:rPr lang="en-US" sz="3999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Chapter 1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703489" y="3255108"/>
            <a:ext cx="2440511" cy="1069975"/>
            <a:chOff x="0" y="0"/>
            <a:chExt cx="3254015" cy="142663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254015" cy="1426633"/>
            </a:xfrm>
            <a:custGeom>
              <a:avLst/>
              <a:gdLst/>
              <a:ahLst/>
              <a:cxnLst/>
              <a:rect r="r" b="b" t="t" l="l"/>
              <a:pathLst>
                <a:path h="1426633" w="3254015">
                  <a:moveTo>
                    <a:pt x="0" y="0"/>
                  </a:moveTo>
                  <a:lnTo>
                    <a:pt x="3254015" y="0"/>
                  </a:lnTo>
                  <a:lnTo>
                    <a:pt x="3254015" y="1426633"/>
                  </a:lnTo>
                  <a:lnTo>
                    <a:pt x="0" y="14266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266700"/>
              <a:ext cx="3254015" cy="16933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598"/>
                </a:lnSpc>
              </a:pPr>
              <a:r>
                <a:rPr lang="en-US" sz="3999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Chapter 2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703489" y="4433252"/>
            <a:ext cx="6219242" cy="3292158"/>
            <a:chOff x="0" y="0"/>
            <a:chExt cx="8292323" cy="438954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292323" cy="4389543"/>
            </a:xfrm>
            <a:custGeom>
              <a:avLst/>
              <a:gdLst/>
              <a:ahLst/>
              <a:cxnLst/>
              <a:rect r="r" b="b" t="t" l="l"/>
              <a:pathLst>
                <a:path h="4389543" w="8292323">
                  <a:moveTo>
                    <a:pt x="0" y="0"/>
                  </a:moveTo>
                  <a:lnTo>
                    <a:pt x="8292323" y="0"/>
                  </a:lnTo>
                  <a:lnTo>
                    <a:pt x="8292323" y="4389543"/>
                  </a:lnTo>
                  <a:lnTo>
                    <a:pt x="0" y="43895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8292323" cy="444669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Tools and Materials</a:t>
              </a:r>
            </a:p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Working Process</a:t>
              </a:r>
            </a:p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Work Result</a:t>
              </a:r>
            </a:p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Production Cost &amp; Price</a:t>
              </a:r>
            </a:p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Marketing Strategy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2572308" y="3255108"/>
            <a:ext cx="2440511" cy="1069975"/>
            <a:chOff x="0" y="0"/>
            <a:chExt cx="3254015" cy="142663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254015" cy="1426633"/>
            </a:xfrm>
            <a:custGeom>
              <a:avLst/>
              <a:gdLst/>
              <a:ahLst/>
              <a:cxnLst/>
              <a:rect r="r" b="b" t="t" l="l"/>
              <a:pathLst>
                <a:path h="1426633" w="3254015">
                  <a:moveTo>
                    <a:pt x="0" y="0"/>
                  </a:moveTo>
                  <a:lnTo>
                    <a:pt x="3254015" y="0"/>
                  </a:lnTo>
                  <a:lnTo>
                    <a:pt x="3254015" y="1426633"/>
                  </a:lnTo>
                  <a:lnTo>
                    <a:pt x="0" y="14266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266700"/>
              <a:ext cx="3254015" cy="16933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5598"/>
                </a:lnSpc>
              </a:pPr>
              <a:r>
                <a:rPr lang="en-US" sz="3999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Chapter 3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2618886" y="4433252"/>
            <a:ext cx="6219242" cy="1320483"/>
            <a:chOff x="0" y="0"/>
            <a:chExt cx="8292323" cy="1760643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292323" cy="1760643"/>
            </a:xfrm>
            <a:custGeom>
              <a:avLst/>
              <a:gdLst/>
              <a:ahLst/>
              <a:cxnLst/>
              <a:rect r="r" b="b" t="t" l="l"/>
              <a:pathLst>
                <a:path h="1760643" w="8292323">
                  <a:moveTo>
                    <a:pt x="0" y="0"/>
                  </a:moveTo>
                  <a:lnTo>
                    <a:pt x="8292323" y="0"/>
                  </a:lnTo>
                  <a:lnTo>
                    <a:pt x="8292323" y="1760643"/>
                  </a:lnTo>
                  <a:lnTo>
                    <a:pt x="0" y="17606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8292323" cy="181779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Conclusion</a:t>
              </a:r>
            </a:p>
            <a:p>
              <a:pPr algn="l" marL="1010285" indent="-252571" lvl="3">
                <a:lnSpc>
                  <a:spcPts val="5180"/>
                </a:lnSpc>
                <a:buFont typeface="Arial"/>
                <a:buChar char="￭"/>
              </a:pPr>
              <a:r>
                <a:rPr lang="en-US" sz="3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Suggestions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09269" y="508555"/>
            <a:ext cx="16786196" cy="9281943"/>
          </a:xfrm>
          <a:custGeom>
            <a:avLst/>
            <a:gdLst/>
            <a:ahLst/>
            <a:cxnLst/>
            <a:rect r="r" b="b" t="t" l="l"/>
            <a:pathLst>
              <a:path h="9281943" w="16786196">
                <a:moveTo>
                  <a:pt x="0" y="0"/>
                </a:moveTo>
                <a:lnTo>
                  <a:pt x="16786196" y="0"/>
                </a:lnTo>
                <a:lnTo>
                  <a:pt x="16786196" y="9281943"/>
                </a:lnTo>
                <a:lnTo>
                  <a:pt x="0" y="928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" r="0" b="-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283106" y="-5056028"/>
            <a:ext cx="6666783" cy="8265920"/>
          </a:xfrm>
          <a:custGeom>
            <a:avLst/>
            <a:gdLst/>
            <a:ahLst/>
            <a:cxnLst/>
            <a:rect r="r" b="b" t="t" l="l"/>
            <a:pathLst>
              <a:path h="8265920" w="6666783">
                <a:moveTo>
                  <a:pt x="0" y="0"/>
                </a:moveTo>
                <a:lnTo>
                  <a:pt x="6666783" y="0"/>
                </a:lnTo>
                <a:lnTo>
                  <a:pt x="6666783" y="8265920"/>
                </a:lnTo>
                <a:lnTo>
                  <a:pt x="0" y="8265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" r="0" b="-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100682" y="5743923"/>
            <a:ext cx="7955511" cy="8909427"/>
          </a:xfrm>
          <a:custGeom>
            <a:avLst/>
            <a:gdLst/>
            <a:ahLst/>
            <a:cxnLst/>
            <a:rect r="r" b="b" t="t" l="l"/>
            <a:pathLst>
              <a:path h="8909427" w="7955511">
                <a:moveTo>
                  <a:pt x="0" y="0"/>
                </a:moveTo>
                <a:lnTo>
                  <a:pt x="7955511" y="0"/>
                </a:lnTo>
                <a:lnTo>
                  <a:pt x="7955511" y="8909427"/>
                </a:lnTo>
                <a:lnTo>
                  <a:pt x="0" y="8909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2" t="0" r="-12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629338" y="172891"/>
            <a:ext cx="2114449" cy="831151"/>
          </a:xfrm>
          <a:custGeom>
            <a:avLst/>
            <a:gdLst/>
            <a:ahLst/>
            <a:cxnLst/>
            <a:rect r="r" b="b" t="t" l="l"/>
            <a:pathLst>
              <a:path h="831151" w="2114449">
                <a:moveTo>
                  <a:pt x="0" y="0"/>
                </a:moveTo>
                <a:lnTo>
                  <a:pt x="2114449" y="0"/>
                </a:lnTo>
                <a:lnTo>
                  <a:pt x="2114449" y="831151"/>
                </a:lnTo>
                <a:lnTo>
                  <a:pt x="0" y="831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21" r="0" b="-421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3558" y="9113639"/>
            <a:ext cx="7033999" cy="808575"/>
          </a:xfrm>
          <a:custGeom>
            <a:avLst/>
            <a:gdLst/>
            <a:ahLst/>
            <a:cxnLst/>
            <a:rect r="r" b="b" t="t" l="l"/>
            <a:pathLst>
              <a:path h="808575" w="7033999">
                <a:moveTo>
                  <a:pt x="0" y="0"/>
                </a:moveTo>
                <a:lnTo>
                  <a:pt x="7033999" y="0"/>
                </a:lnTo>
                <a:lnTo>
                  <a:pt x="7033999" y="808575"/>
                </a:lnTo>
                <a:lnTo>
                  <a:pt x="0" y="8085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29" r="0" b="-29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94932" y="1764957"/>
            <a:ext cx="8149068" cy="8074335"/>
            <a:chOff x="0" y="0"/>
            <a:chExt cx="10865424" cy="107657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865424" cy="10765779"/>
            </a:xfrm>
            <a:custGeom>
              <a:avLst/>
              <a:gdLst/>
              <a:ahLst/>
              <a:cxnLst/>
              <a:rect r="r" b="b" t="t" l="l"/>
              <a:pathLst>
                <a:path h="10765779" w="10865424">
                  <a:moveTo>
                    <a:pt x="0" y="0"/>
                  </a:moveTo>
                  <a:lnTo>
                    <a:pt x="10865424" y="0"/>
                  </a:lnTo>
                  <a:lnTo>
                    <a:pt x="10865424" y="10765779"/>
                  </a:lnTo>
                  <a:lnTo>
                    <a:pt x="0" y="107657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0865424" cy="1081340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3500"/>
                </a:lnSpc>
              </a:pPr>
              <a:r>
                <a:rPr lang="en-US" sz="24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Learning Management System is one of the features on the independent teaching platform which is used for learning programs. According to experts :</a:t>
              </a:r>
            </a:p>
            <a:p>
              <a:pPr algn="just" marL="682763" indent="-170691" lvl="3">
                <a:lnSpc>
                  <a:spcPts val="3500"/>
                </a:lnSpc>
                <a:buFont typeface="Arial"/>
                <a:buChar char="￭"/>
              </a:pPr>
              <a:r>
                <a:rPr lang="en-US" sz="24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LMS is software that is useful for online activities (Ellis, 2009).</a:t>
              </a:r>
            </a:p>
            <a:p>
              <a:pPr algn="just" marL="682763" indent="-170691" lvl="3">
                <a:lnSpc>
                  <a:spcPts val="3500"/>
                </a:lnSpc>
                <a:buFont typeface="Arial"/>
                <a:buChar char="￭"/>
              </a:pPr>
              <a:r>
                <a:rPr lang="en-US" sz="24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LMS is software for creating web-based online lecture materials (Riyadi, 2010).</a:t>
              </a:r>
            </a:p>
            <a:p>
              <a:pPr algn="just" marL="682763" indent="-170691" lvl="3">
                <a:lnSpc>
                  <a:spcPts val="3500"/>
                </a:lnSpc>
              </a:pPr>
              <a:r>
                <a:rPr lang="en-US" sz="24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it can be concluded that LMS is a digital program for managing learning to make it more effective and efficient. LMS generally used for preparing material, managing the learning process, and assessing work results. </a:t>
              </a:r>
            </a:p>
            <a:p>
              <a:pPr algn="l" marL="682763" indent="-170691" lvl="3">
                <a:lnSpc>
                  <a:spcPts val="3500"/>
                </a:lnSpc>
              </a:pPr>
              <a:r>
                <a:rPr lang="en-US" sz="24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Realizing that technology is developing rapidly, SD Negeri 2 Saranjana is taking part in this development so as not to be left behind in the use of technology for learning.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779486" y="779791"/>
            <a:ext cx="5552881" cy="1200309"/>
            <a:chOff x="0" y="0"/>
            <a:chExt cx="7403841" cy="160041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7403841" cy="1600412"/>
            </a:xfrm>
            <a:custGeom>
              <a:avLst/>
              <a:gdLst/>
              <a:ahLst/>
              <a:cxnLst/>
              <a:rect r="r" b="b" t="t" l="l"/>
              <a:pathLst>
                <a:path h="1600412" w="7403841">
                  <a:moveTo>
                    <a:pt x="0" y="0"/>
                  </a:moveTo>
                  <a:lnTo>
                    <a:pt x="7403841" y="0"/>
                  </a:lnTo>
                  <a:lnTo>
                    <a:pt x="7403841" y="1600412"/>
                  </a:lnTo>
                  <a:lnTo>
                    <a:pt x="0" y="16004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23825"/>
              <a:ext cx="7403841" cy="172423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980"/>
                </a:lnSpc>
              </a:pPr>
              <a:r>
                <a:rPr lang="en-US" sz="65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Background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621459" y="225225"/>
            <a:ext cx="2168307" cy="608330"/>
            <a:chOff x="0" y="0"/>
            <a:chExt cx="2891076" cy="81110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891076" cy="811107"/>
            </a:xfrm>
            <a:custGeom>
              <a:avLst/>
              <a:gdLst/>
              <a:ahLst/>
              <a:cxnLst/>
              <a:rect r="r" b="b" t="t" l="l"/>
              <a:pathLst>
                <a:path h="811107" w="2891076">
                  <a:moveTo>
                    <a:pt x="0" y="0"/>
                  </a:moveTo>
                  <a:lnTo>
                    <a:pt x="2891076" y="0"/>
                  </a:lnTo>
                  <a:lnTo>
                    <a:pt x="2891076" y="811107"/>
                  </a:lnTo>
                  <a:lnTo>
                    <a:pt x="0" y="8111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52400"/>
              <a:ext cx="2891076" cy="9635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19"/>
                </a:lnSpc>
              </a:pPr>
              <a:r>
                <a:rPr lang="en-US" sz="2299" spc="137">
                  <a:solidFill>
                    <a:srgbClr val="FFFFFF"/>
                  </a:solidFill>
                  <a:latin typeface="Karnchang"/>
                  <a:ea typeface="Karnchang"/>
                  <a:cs typeface="Karnchang"/>
                  <a:sym typeface="Karnchang"/>
                </a:rPr>
                <a:t>Page 3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51143" y="9374981"/>
            <a:ext cx="7118830" cy="464311"/>
            <a:chOff x="0" y="0"/>
            <a:chExt cx="9491773" cy="619081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9491773" cy="619081"/>
            </a:xfrm>
            <a:custGeom>
              <a:avLst/>
              <a:gdLst/>
              <a:ahLst/>
              <a:cxnLst/>
              <a:rect r="r" b="b" t="t" l="l"/>
              <a:pathLst>
                <a:path h="619081" w="9491773">
                  <a:moveTo>
                    <a:pt x="0" y="0"/>
                  </a:moveTo>
                  <a:lnTo>
                    <a:pt x="9491773" y="0"/>
                  </a:lnTo>
                  <a:lnTo>
                    <a:pt x="9491773" y="619081"/>
                  </a:lnTo>
                  <a:lnTo>
                    <a:pt x="0" y="6190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38100"/>
              <a:ext cx="9491773" cy="6571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800"/>
                </a:lnSpc>
              </a:pPr>
              <a:r>
                <a:rPr lang="en-US" sz="2000" spc="12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Satria Yudha Purnomo | XII TJKT 3 | 28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0255215" y="478071"/>
            <a:ext cx="5552881" cy="1502029"/>
            <a:chOff x="0" y="0"/>
            <a:chExt cx="7403841" cy="200270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403841" cy="2002705"/>
            </a:xfrm>
            <a:custGeom>
              <a:avLst/>
              <a:gdLst/>
              <a:ahLst/>
              <a:cxnLst/>
              <a:rect r="r" b="b" t="t" l="l"/>
              <a:pathLst>
                <a:path h="2002705" w="7403841">
                  <a:moveTo>
                    <a:pt x="0" y="0"/>
                  </a:moveTo>
                  <a:lnTo>
                    <a:pt x="7403841" y="0"/>
                  </a:lnTo>
                  <a:lnTo>
                    <a:pt x="7403841" y="2002705"/>
                  </a:lnTo>
                  <a:lnTo>
                    <a:pt x="0" y="200270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23825"/>
              <a:ext cx="7403841" cy="212653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980"/>
                </a:lnSpc>
              </a:pPr>
              <a:r>
                <a:rPr lang="en-US" sz="65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Purpose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462313" y="1622012"/>
            <a:ext cx="7638369" cy="7752969"/>
            <a:chOff x="0" y="0"/>
            <a:chExt cx="10555061" cy="10713421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0555062" cy="10713420"/>
            </a:xfrm>
            <a:custGeom>
              <a:avLst/>
              <a:gdLst/>
              <a:ahLst/>
              <a:cxnLst/>
              <a:rect r="r" b="b" t="t" l="l"/>
              <a:pathLst>
                <a:path h="10713420" w="10555062">
                  <a:moveTo>
                    <a:pt x="0" y="0"/>
                  </a:moveTo>
                  <a:lnTo>
                    <a:pt x="10555062" y="0"/>
                  </a:lnTo>
                  <a:lnTo>
                    <a:pt x="10555062" y="10713420"/>
                  </a:lnTo>
                  <a:lnTo>
                    <a:pt x="0" y="107134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47625"/>
              <a:ext cx="10555061" cy="1076104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3500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9573952" y="3389441"/>
            <a:ext cx="7448086" cy="1819426"/>
            <a:chOff x="0" y="0"/>
            <a:chExt cx="9930781" cy="242590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9930781" cy="2425901"/>
            </a:xfrm>
            <a:custGeom>
              <a:avLst/>
              <a:gdLst/>
              <a:ahLst/>
              <a:cxnLst/>
              <a:rect r="r" b="b" t="t" l="l"/>
              <a:pathLst>
                <a:path h="2425901" w="9930781">
                  <a:moveTo>
                    <a:pt x="0" y="0"/>
                  </a:moveTo>
                  <a:lnTo>
                    <a:pt x="9930781" y="0"/>
                  </a:lnTo>
                  <a:lnTo>
                    <a:pt x="9930781" y="2425901"/>
                  </a:lnTo>
                  <a:lnTo>
                    <a:pt x="0" y="242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57150"/>
              <a:ext cx="9930781" cy="248305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4377"/>
                </a:lnSpc>
              </a:pPr>
              <a:r>
                <a:rPr lang="en-US" sz="3126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2. </a:t>
              </a:r>
              <a:r>
                <a:rPr lang="en-US" sz="3126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Making it easier for teachers to deliver learning material, give assignments, and assess.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9573952" y="5208867"/>
            <a:ext cx="7520041" cy="1226139"/>
            <a:chOff x="0" y="0"/>
            <a:chExt cx="10026721" cy="1634853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0026721" cy="1634853"/>
            </a:xfrm>
            <a:custGeom>
              <a:avLst/>
              <a:gdLst/>
              <a:ahLst/>
              <a:cxnLst/>
              <a:rect r="r" b="b" t="t" l="l"/>
              <a:pathLst>
                <a:path h="1634853" w="10026721">
                  <a:moveTo>
                    <a:pt x="0" y="0"/>
                  </a:moveTo>
                  <a:lnTo>
                    <a:pt x="10026721" y="0"/>
                  </a:lnTo>
                  <a:lnTo>
                    <a:pt x="10026721" y="1634853"/>
                  </a:lnTo>
                  <a:lnTo>
                    <a:pt x="0" y="16348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10026721" cy="16920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4274"/>
                </a:lnSpc>
              </a:pPr>
              <a:r>
                <a:rPr lang="en-US" sz="305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3. </a:t>
              </a:r>
              <a:r>
                <a:rPr lang="en-US" sz="305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Providing and simplifying learning systems in formal education institutions.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9462313" y="6435006"/>
            <a:ext cx="7520041" cy="1759605"/>
            <a:chOff x="0" y="0"/>
            <a:chExt cx="10026721" cy="234614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0026721" cy="2346141"/>
            </a:xfrm>
            <a:custGeom>
              <a:avLst/>
              <a:gdLst/>
              <a:ahLst/>
              <a:cxnLst/>
              <a:rect r="r" b="b" t="t" l="l"/>
              <a:pathLst>
                <a:path h="2346141" w="10026721">
                  <a:moveTo>
                    <a:pt x="0" y="0"/>
                  </a:moveTo>
                  <a:lnTo>
                    <a:pt x="10026721" y="0"/>
                  </a:lnTo>
                  <a:lnTo>
                    <a:pt x="10026721" y="2346141"/>
                  </a:lnTo>
                  <a:lnTo>
                    <a:pt x="0" y="234614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10026721" cy="240329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4274"/>
                </a:lnSpc>
              </a:pPr>
              <a:r>
                <a:rPr lang="en-US" sz="305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4. </a:t>
              </a:r>
              <a:r>
                <a:rPr lang="en-US" sz="3051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Facilitating self-paced learning by allowing students to access materials anytime and anywhere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9462313" y="1764957"/>
            <a:ext cx="7448086" cy="1819426"/>
            <a:chOff x="0" y="0"/>
            <a:chExt cx="9930781" cy="242590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9930781" cy="2425901"/>
            </a:xfrm>
            <a:custGeom>
              <a:avLst/>
              <a:gdLst/>
              <a:ahLst/>
              <a:cxnLst/>
              <a:rect r="r" b="b" t="t" l="l"/>
              <a:pathLst>
                <a:path h="2425901" w="9930781">
                  <a:moveTo>
                    <a:pt x="0" y="0"/>
                  </a:moveTo>
                  <a:lnTo>
                    <a:pt x="9930781" y="0"/>
                  </a:lnTo>
                  <a:lnTo>
                    <a:pt x="9930781" y="2425901"/>
                  </a:lnTo>
                  <a:lnTo>
                    <a:pt x="0" y="242590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57150"/>
              <a:ext cx="9930781" cy="248305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674903" indent="-337452" lvl="1">
                <a:lnSpc>
                  <a:spcPts val="4377"/>
                </a:lnSpc>
                <a:buAutoNum type="arabicPeriod" startAt="1"/>
              </a:pPr>
              <a:r>
                <a:rPr lang="en-US" sz="3126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Increasing access and quality of students’ opportunities and flexibility in learning.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902" y="448280"/>
            <a:ext cx="16786196" cy="9281943"/>
          </a:xfrm>
          <a:custGeom>
            <a:avLst/>
            <a:gdLst/>
            <a:ahLst/>
            <a:cxnLst/>
            <a:rect r="r" b="b" t="t" l="l"/>
            <a:pathLst>
              <a:path h="9281943" w="16786196">
                <a:moveTo>
                  <a:pt x="0" y="0"/>
                </a:moveTo>
                <a:lnTo>
                  <a:pt x="16786196" y="0"/>
                </a:lnTo>
                <a:lnTo>
                  <a:pt x="16786196" y="9281943"/>
                </a:lnTo>
                <a:lnTo>
                  <a:pt x="0" y="928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" r="0" b="-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002516" y="-5228851"/>
            <a:ext cx="6704420" cy="9401027"/>
          </a:xfrm>
          <a:custGeom>
            <a:avLst/>
            <a:gdLst/>
            <a:ahLst/>
            <a:cxnLst/>
            <a:rect r="r" b="b" t="t" l="l"/>
            <a:pathLst>
              <a:path h="9401027" w="6704420">
                <a:moveTo>
                  <a:pt x="0" y="0"/>
                </a:moveTo>
                <a:lnTo>
                  <a:pt x="6704420" y="0"/>
                </a:lnTo>
                <a:lnTo>
                  <a:pt x="6704420" y="9401027"/>
                </a:lnTo>
                <a:lnTo>
                  <a:pt x="0" y="9401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" t="0" r="-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591465" y="5019297"/>
            <a:ext cx="8309938" cy="9851799"/>
          </a:xfrm>
          <a:custGeom>
            <a:avLst/>
            <a:gdLst/>
            <a:ahLst/>
            <a:cxnLst/>
            <a:rect r="r" b="b" t="t" l="l"/>
            <a:pathLst>
              <a:path h="9851799" w="8309938">
                <a:moveTo>
                  <a:pt x="0" y="0"/>
                </a:moveTo>
                <a:lnTo>
                  <a:pt x="8309938" y="0"/>
                </a:lnTo>
                <a:lnTo>
                  <a:pt x="8309938" y="9851799"/>
                </a:lnTo>
                <a:lnTo>
                  <a:pt x="0" y="985179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03136" y="3858092"/>
            <a:ext cx="6233064" cy="4623149"/>
            <a:chOff x="0" y="0"/>
            <a:chExt cx="8310752" cy="616419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310753" cy="6164199"/>
            </a:xfrm>
            <a:custGeom>
              <a:avLst/>
              <a:gdLst/>
              <a:ahLst/>
              <a:cxnLst/>
              <a:rect r="r" b="b" t="t" l="l"/>
              <a:pathLst>
                <a:path h="6164199" w="8310753">
                  <a:moveTo>
                    <a:pt x="0" y="0"/>
                  </a:moveTo>
                  <a:lnTo>
                    <a:pt x="8310753" y="0"/>
                  </a:lnTo>
                  <a:lnTo>
                    <a:pt x="8310753" y="6164199"/>
                  </a:lnTo>
                  <a:lnTo>
                    <a:pt x="0" y="6164199"/>
                  </a:lnTo>
                  <a:close/>
                </a:path>
              </a:pathLst>
            </a:custGeom>
            <a:blipFill>
              <a:blip r:embed="rId8"/>
              <a:stretch>
                <a:fillRect l="-5729" t="0" r="-5729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495051" y="3750007"/>
            <a:ext cx="6449187" cy="4839366"/>
            <a:chOff x="0" y="0"/>
            <a:chExt cx="8598916" cy="645248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598916" cy="6452489"/>
            </a:xfrm>
            <a:custGeom>
              <a:avLst/>
              <a:gdLst/>
              <a:ahLst/>
              <a:cxnLst/>
              <a:rect r="r" b="b" t="t" l="l"/>
              <a:pathLst>
                <a:path h="6452489" w="8598916">
                  <a:moveTo>
                    <a:pt x="8598916" y="6452489"/>
                  </a:moveTo>
                  <a:lnTo>
                    <a:pt x="0" y="6452489"/>
                  </a:lnTo>
                  <a:lnTo>
                    <a:pt x="0" y="0"/>
                  </a:lnTo>
                  <a:lnTo>
                    <a:pt x="8598916" y="0"/>
                  </a:lnTo>
                  <a:lnTo>
                    <a:pt x="8598916" y="6452489"/>
                  </a:lnTo>
                  <a:close/>
                  <a:moveTo>
                    <a:pt x="18415" y="6434074"/>
                  </a:moveTo>
                  <a:lnTo>
                    <a:pt x="8580501" y="6434074"/>
                  </a:lnTo>
                  <a:lnTo>
                    <a:pt x="8580501" y="18415"/>
                  </a:lnTo>
                  <a:lnTo>
                    <a:pt x="18415" y="18415"/>
                  </a:lnTo>
                  <a:lnTo>
                    <a:pt x="18415" y="6434074"/>
                  </a:lnTo>
                  <a:close/>
                  <a:moveTo>
                    <a:pt x="8464042" y="6317615"/>
                  </a:moveTo>
                  <a:lnTo>
                    <a:pt x="134874" y="6317615"/>
                  </a:lnTo>
                  <a:lnTo>
                    <a:pt x="134874" y="134874"/>
                  </a:lnTo>
                  <a:lnTo>
                    <a:pt x="8464042" y="134874"/>
                  </a:lnTo>
                  <a:lnTo>
                    <a:pt x="8464042" y="6317488"/>
                  </a:lnTo>
                  <a:close/>
                  <a:moveTo>
                    <a:pt x="153289" y="6299073"/>
                  </a:moveTo>
                  <a:lnTo>
                    <a:pt x="8445627" y="6299073"/>
                  </a:lnTo>
                  <a:lnTo>
                    <a:pt x="8445627" y="153289"/>
                  </a:lnTo>
                  <a:lnTo>
                    <a:pt x="153289" y="153289"/>
                  </a:lnTo>
                  <a:lnTo>
                    <a:pt x="153289" y="6299073"/>
                  </a:lnTo>
                  <a:close/>
                </a:path>
              </a:pathLst>
            </a:custGeom>
            <a:solidFill>
              <a:srgbClr val="535659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490452" y="676275"/>
            <a:ext cx="6584507" cy="2228478"/>
            <a:chOff x="0" y="0"/>
            <a:chExt cx="8779343" cy="297130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779342" cy="2971304"/>
            </a:xfrm>
            <a:custGeom>
              <a:avLst/>
              <a:gdLst/>
              <a:ahLst/>
              <a:cxnLst/>
              <a:rect r="r" b="b" t="t" l="l"/>
              <a:pathLst>
                <a:path h="2971304" w="8779342">
                  <a:moveTo>
                    <a:pt x="0" y="0"/>
                  </a:moveTo>
                  <a:lnTo>
                    <a:pt x="8779342" y="0"/>
                  </a:lnTo>
                  <a:lnTo>
                    <a:pt x="8779342" y="2971304"/>
                  </a:lnTo>
                  <a:lnTo>
                    <a:pt x="0" y="29713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90500"/>
              <a:ext cx="8779343" cy="3161804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8279"/>
                </a:lnSpc>
              </a:pPr>
              <a:r>
                <a:rPr lang="en-US" sz="9000" b="true">
                  <a:solidFill>
                    <a:srgbClr val="243342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CHAPTER 2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53742" y="2251133"/>
            <a:ext cx="7731811" cy="1594832"/>
            <a:chOff x="0" y="0"/>
            <a:chExt cx="10309081" cy="2126442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0309082" cy="2126442"/>
            </a:xfrm>
            <a:custGeom>
              <a:avLst/>
              <a:gdLst/>
              <a:ahLst/>
              <a:cxnLst/>
              <a:rect r="r" b="b" t="t" l="l"/>
              <a:pathLst>
                <a:path h="2126442" w="10309082">
                  <a:moveTo>
                    <a:pt x="0" y="0"/>
                  </a:moveTo>
                  <a:lnTo>
                    <a:pt x="10309082" y="0"/>
                  </a:lnTo>
                  <a:lnTo>
                    <a:pt x="10309082" y="2126442"/>
                  </a:lnTo>
                  <a:lnTo>
                    <a:pt x="0" y="2126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23825"/>
              <a:ext cx="10309081" cy="22502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980"/>
                </a:lnSpc>
              </a:pPr>
              <a:r>
                <a:rPr lang="en-US" sz="65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Langkah Kerja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8933563" y="1615704"/>
            <a:ext cx="659308" cy="659308"/>
          </a:xfrm>
          <a:custGeom>
            <a:avLst/>
            <a:gdLst/>
            <a:ahLst/>
            <a:cxnLst/>
            <a:rect r="r" b="b" t="t" l="l"/>
            <a:pathLst>
              <a:path h="659308" w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549388" y="2272306"/>
            <a:ext cx="8376525" cy="2394269"/>
          </a:xfrm>
          <a:custGeom>
            <a:avLst/>
            <a:gdLst/>
            <a:ahLst/>
            <a:cxnLst/>
            <a:rect r="r" b="b" t="t" l="l"/>
            <a:pathLst>
              <a:path h="2394269" w="8376525">
                <a:moveTo>
                  <a:pt x="0" y="0"/>
                </a:moveTo>
                <a:lnTo>
                  <a:pt x="8376525" y="0"/>
                </a:lnTo>
                <a:lnTo>
                  <a:pt x="8376525" y="2394269"/>
                </a:lnTo>
                <a:lnTo>
                  <a:pt x="0" y="23942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93" r="0" b="-93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8933563" y="2539728"/>
            <a:ext cx="7772049" cy="1225713"/>
            <a:chOff x="0" y="0"/>
            <a:chExt cx="10362732" cy="163428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362732" cy="1634283"/>
            </a:xfrm>
            <a:custGeom>
              <a:avLst/>
              <a:gdLst/>
              <a:ahLst/>
              <a:cxnLst/>
              <a:rect r="r" b="b" t="t" l="l"/>
              <a:pathLst>
                <a:path h="1634283" w="10362732">
                  <a:moveTo>
                    <a:pt x="0" y="0"/>
                  </a:moveTo>
                  <a:lnTo>
                    <a:pt x="10362732" y="0"/>
                  </a:lnTo>
                  <a:lnTo>
                    <a:pt x="10362732" y="1634283"/>
                  </a:lnTo>
                  <a:lnTo>
                    <a:pt x="0" y="163428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57150"/>
              <a:ext cx="10362732" cy="169143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669074" indent="-167269" lvl="3">
                <a:lnSpc>
                  <a:spcPts val="4338"/>
                </a:lnSpc>
                <a:buFont typeface="Arial"/>
                <a:buChar char="￭"/>
              </a:pPr>
              <a:r>
                <a:rPr lang="en-US" sz="30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Komputer/Laptop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9781025" y="1537504"/>
            <a:ext cx="6867586" cy="992217"/>
            <a:chOff x="0" y="0"/>
            <a:chExt cx="9156781" cy="132295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9156781" cy="1322956"/>
            </a:xfrm>
            <a:custGeom>
              <a:avLst/>
              <a:gdLst/>
              <a:ahLst/>
              <a:cxnLst/>
              <a:rect r="r" b="b" t="t" l="l"/>
              <a:pathLst>
                <a:path h="1322956" w="9156781">
                  <a:moveTo>
                    <a:pt x="0" y="0"/>
                  </a:moveTo>
                  <a:lnTo>
                    <a:pt x="9156781" y="0"/>
                  </a:lnTo>
                  <a:lnTo>
                    <a:pt x="9156781" y="1322956"/>
                  </a:lnTo>
                  <a:lnTo>
                    <a:pt x="0" y="13229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9156781" cy="14086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Alat</a:t>
              </a: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15629338" y="281387"/>
            <a:ext cx="2114449" cy="722655"/>
          </a:xfrm>
          <a:custGeom>
            <a:avLst/>
            <a:gdLst/>
            <a:ahLst/>
            <a:cxnLst/>
            <a:rect r="r" b="b" t="t" l="l"/>
            <a:pathLst>
              <a:path h="722655" w="2114449">
                <a:moveTo>
                  <a:pt x="0" y="0"/>
                </a:moveTo>
                <a:lnTo>
                  <a:pt x="2114449" y="0"/>
                </a:lnTo>
                <a:lnTo>
                  <a:pt x="2114449" y="722655"/>
                </a:lnTo>
                <a:lnTo>
                  <a:pt x="0" y="72265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83" r="0" b="-83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15665503" y="144316"/>
            <a:ext cx="2042119" cy="823561"/>
            <a:chOff x="0" y="0"/>
            <a:chExt cx="2722825" cy="109808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722825" cy="1098081"/>
            </a:xfrm>
            <a:custGeom>
              <a:avLst/>
              <a:gdLst/>
              <a:ahLst/>
              <a:cxnLst/>
              <a:rect r="r" b="b" t="t" l="l"/>
              <a:pathLst>
                <a:path h="1098081" w="2722825">
                  <a:moveTo>
                    <a:pt x="0" y="0"/>
                  </a:moveTo>
                  <a:lnTo>
                    <a:pt x="2722825" y="0"/>
                  </a:lnTo>
                  <a:lnTo>
                    <a:pt x="2722825" y="1098081"/>
                  </a:lnTo>
                  <a:lnTo>
                    <a:pt x="0" y="10980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38100"/>
              <a:ext cx="2722825" cy="113618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3361"/>
                </a:lnSpc>
              </a:pPr>
              <a:r>
                <a:rPr lang="en-US" sz="2401" b="true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Halaman 5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8933563" y="4952761"/>
            <a:ext cx="659308" cy="659308"/>
          </a:xfrm>
          <a:custGeom>
            <a:avLst/>
            <a:gdLst/>
            <a:ahLst/>
            <a:cxnLst/>
            <a:rect r="r" b="b" t="t" l="l"/>
            <a:pathLst>
              <a:path h="659308" w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8549388" y="5609363"/>
            <a:ext cx="8376525" cy="2394268"/>
          </a:xfrm>
          <a:custGeom>
            <a:avLst/>
            <a:gdLst/>
            <a:ahLst/>
            <a:cxnLst/>
            <a:rect r="r" b="b" t="t" l="l"/>
            <a:pathLst>
              <a:path h="2394268" w="8376525">
                <a:moveTo>
                  <a:pt x="0" y="0"/>
                </a:moveTo>
                <a:lnTo>
                  <a:pt x="8376525" y="0"/>
                </a:lnTo>
                <a:lnTo>
                  <a:pt x="8376525" y="2394268"/>
                </a:lnTo>
                <a:lnTo>
                  <a:pt x="0" y="239426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-93" r="0" b="-93"/>
            </a:stretch>
          </a:blipFill>
        </p:spPr>
      </p:sp>
      <p:grpSp>
        <p:nvGrpSpPr>
          <p:cNvPr name="Group 29" id="29"/>
          <p:cNvGrpSpPr/>
          <p:nvPr/>
        </p:nvGrpSpPr>
        <p:grpSpPr>
          <a:xfrm rot="0">
            <a:off x="8851626" y="5845477"/>
            <a:ext cx="7772049" cy="2707869"/>
            <a:chOff x="0" y="0"/>
            <a:chExt cx="10362732" cy="361049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0362732" cy="3610491"/>
            </a:xfrm>
            <a:custGeom>
              <a:avLst/>
              <a:gdLst/>
              <a:ahLst/>
              <a:cxnLst/>
              <a:rect r="r" b="b" t="t" l="l"/>
              <a:pathLst>
                <a:path h="3610491" w="10362732">
                  <a:moveTo>
                    <a:pt x="0" y="0"/>
                  </a:moveTo>
                  <a:lnTo>
                    <a:pt x="10362732" y="0"/>
                  </a:lnTo>
                  <a:lnTo>
                    <a:pt x="10362732" y="3610491"/>
                  </a:lnTo>
                  <a:lnTo>
                    <a:pt x="0" y="361049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10362732" cy="365811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818948" indent="-204737" lvl="3">
                <a:lnSpc>
                  <a:spcPts val="4198"/>
                </a:lnSpc>
                <a:buFont typeface="Arial"/>
                <a:buChar char="￭"/>
              </a:pPr>
              <a:r>
                <a:rPr lang="en-US" sz="29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Tempat Hosting dan Domain</a:t>
              </a:r>
            </a:p>
            <a:p>
              <a:pPr algn="l" marL="818877" indent="-204719" lvl="3">
                <a:lnSpc>
                  <a:spcPts val="4198"/>
                </a:lnSpc>
                <a:buFont typeface="Arial"/>
                <a:buChar char="￭"/>
              </a:pPr>
              <a:r>
                <a:rPr lang="en-US" sz="29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Cloudflare Security</a:t>
              </a:r>
            </a:p>
            <a:p>
              <a:pPr algn="l" marL="818948" indent="-204737" lvl="3">
                <a:lnSpc>
                  <a:spcPts val="4198"/>
                </a:lnSpc>
                <a:buFont typeface="Arial"/>
                <a:buChar char="￭"/>
              </a:pPr>
              <a:r>
                <a:rPr lang="en-US" sz="29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Internet dan Listrik</a:t>
              </a:r>
            </a:p>
            <a:p>
              <a:pPr algn="l" marL="818948" indent="-204737" lvl="3">
                <a:lnSpc>
                  <a:spcPts val="3779"/>
                </a:lnSpc>
              </a:pPr>
            </a:p>
            <a:p>
              <a:pPr algn="l" marL="818948" indent="-204737" lvl="3">
                <a:lnSpc>
                  <a:spcPts val="377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9781025" y="4853131"/>
            <a:ext cx="6867586" cy="992217"/>
            <a:chOff x="0" y="0"/>
            <a:chExt cx="9156781" cy="1322956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9156781" cy="1322956"/>
            </a:xfrm>
            <a:custGeom>
              <a:avLst/>
              <a:gdLst/>
              <a:ahLst/>
              <a:cxnLst/>
              <a:rect r="r" b="b" t="t" l="l"/>
              <a:pathLst>
                <a:path h="1322956" w="9156781">
                  <a:moveTo>
                    <a:pt x="0" y="0"/>
                  </a:moveTo>
                  <a:lnTo>
                    <a:pt x="9156781" y="0"/>
                  </a:lnTo>
                  <a:lnTo>
                    <a:pt x="9156781" y="1322956"/>
                  </a:lnTo>
                  <a:lnTo>
                    <a:pt x="0" y="13229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85725"/>
              <a:ext cx="9156781" cy="14086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Bahan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448280"/>
            <a:ext cx="17537098" cy="9697155"/>
          </a:xfrm>
          <a:custGeom>
            <a:avLst/>
            <a:gdLst/>
            <a:ahLst/>
            <a:cxnLst/>
            <a:rect r="r" b="b" t="t" l="l"/>
            <a:pathLst>
              <a:path h="9697155" w="17537098">
                <a:moveTo>
                  <a:pt x="0" y="0"/>
                </a:moveTo>
                <a:lnTo>
                  <a:pt x="17537098" y="0"/>
                </a:lnTo>
                <a:lnTo>
                  <a:pt x="17537098" y="9697155"/>
                </a:lnTo>
                <a:lnTo>
                  <a:pt x="0" y="969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2" r="0" b="-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162693" y="-5120092"/>
            <a:ext cx="6664333" cy="8686690"/>
          </a:xfrm>
          <a:custGeom>
            <a:avLst/>
            <a:gdLst/>
            <a:ahLst/>
            <a:cxnLst/>
            <a:rect r="r" b="b" t="t" l="l"/>
            <a:pathLst>
              <a:path h="8686690" w="6664333">
                <a:moveTo>
                  <a:pt x="0" y="0"/>
                </a:moveTo>
                <a:lnTo>
                  <a:pt x="6664333" y="0"/>
                </a:lnTo>
                <a:lnTo>
                  <a:pt x="6664333" y="8686690"/>
                </a:lnTo>
                <a:lnTo>
                  <a:pt x="0" y="86866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23" t="0" r="-2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715065" y="5195181"/>
            <a:ext cx="8223910" cy="9623063"/>
          </a:xfrm>
          <a:custGeom>
            <a:avLst/>
            <a:gdLst/>
            <a:ahLst/>
            <a:cxnLst/>
            <a:rect r="r" b="b" t="t" l="l"/>
            <a:pathLst>
              <a:path h="9623063" w="8223910">
                <a:moveTo>
                  <a:pt x="0" y="0"/>
                </a:moveTo>
                <a:lnTo>
                  <a:pt x="8223910" y="0"/>
                </a:lnTo>
                <a:lnTo>
                  <a:pt x="8223910" y="9623063"/>
                </a:lnTo>
                <a:lnTo>
                  <a:pt x="0" y="96230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629338" y="172891"/>
            <a:ext cx="2114449" cy="831151"/>
          </a:xfrm>
          <a:custGeom>
            <a:avLst/>
            <a:gdLst/>
            <a:ahLst/>
            <a:cxnLst/>
            <a:rect r="r" b="b" t="t" l="l"/>
            <a:pathLst>
              <a:path h="831151" w="2114449">
                <a:moveTo>
                  <a:pt x="0" y="0"/>
                </a:moveTo>
                <a:lnTo>
                  <a:pt x="2114449" y="0"/>
                </a:lnTo>
                <a:lnTo>
                  <a:pt x="2114449" y="831151"/>
                </a:lnTo>
                <a:lnTo>
                  <a:pt x="0" y="831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21" r="0" b="-421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4101236" y="588466"/>
            <a:ext cx="9700448" cy="1308881"/>
            <a:chOff x="0" y="0"/>
            <a:chExt cx="12933931" cy="1745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933931" cy="1745175"/>
            </a:xfrm>
            <a:custGeom>
              <a:avLst/>
              <a:gdLst/>
              <a:ahLst/>
              <a:cxnLst/>
              <a:rect r="r" b="b" t="t" l="l"/>
              <a:pathLst>
                <a:path h="1745175" w="12933931">
                  <a:moveTo>
                    <a:pt x="0" y="0"/>
                  </a:moveTo>
                  <a:lnTo>
                    <a:pt x="12933931" y="0"/>
                  </a:lnTo>
                  <a:lnTo>
                    <a:pt x="12933931" y="1745175"/>
                  </a:lnTo>
                  <a:lnTo>
                    <a:pt x="0" y="174517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04775"/>
              <a:ext cx="12933931" cy="184995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876"/>
                </a:lnSpc>
              </a:pPr>
              <a:r>
                <a:rPr lang="en-US" sz="5299" b="true">
                  <a:solidFill>
                    <a:srgbClr val="243342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Langkah Kerja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621459" y="241894"/>
            <a:ext cx="2168307" cy="584676"/>
            <a:chOff x="0" y="0"/>
            <a:chExt cx="2891076" cy="77956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91076" cy="779568"/>
            </a:xfrm>
            <a:custGeom>
              <a:avLst/>
              <a:gdLst/>
              <a:ahLst/>
              <a:cxnLst/>
              <a:rect r="r" b="b" t="t" l="l"/>
              <a:pathLst>
                <a:path h="779568" w="2891076">
                  <a:moveTo>
                    <a:pt x="0" y="0"/>
                  </a:moveTo>
                  <a:lnTo>
                    <a:pt x="2891076" y="0"/>
                  </a:lnTo>
                  <a:lnTo>
                    <a:pt x="2891076" y="779568"/>
                  </a:lnTo>
                  <a:lnTo>
                    <a:pt x="0" y="7795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42875"/>
              <a:ext cx="2891076" cy="92244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078"/>
                </a:lnSpc>
              </a:pPr>
              <a:r>
                <a:rPr lang="en-US" sz="2199" spc="131">
                  <a:solidFill>
                    <a:srgbClr val="FFFFFF"/>
                  </a:solidFill>
                  <a:latin typeface="Karnchang"/>
                  <a:ea typeface="Karnchang"/>
                  <a:cs typeface="Karnchang"/>
                  <a:sym typeface="Karnchang"/>
                </a:rPr>
                <a:t>Halaman 6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788441" y="1567797"/>
            <a:ext cx="5604067" cy="2656240"/>
          </a:xfrm>
          <a:custGeom>
            <a:avLst/>
            <a:gdLst/>
            <a:ahLst/>
            <a:cxnLst/>
            <a:rect r="r" b="b" t="t" l="l"/>
            <a:pathLst>
              <a:path h="2656240" w="5604067">
                <a:moveTo>
                  <a:pt x="0" y="0"/>
                </a:moveTo>
                <a:lnTo>
                  <a:pt x="5604067" y="0"/>
                </a:lnTo>
                <a:lnTo>
                  <a:pt x="5604067" y="2656240"/>
                </a:lnTo>
                <a:lnTo>
                  <a:pt x="0" y="265624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9308" r="0" b="-9308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6689051" y="1533602"/>
            <a:ext cx="5630538" cy="2690435"/>
          </a:xfrm>
          <a:custGeom>
            <a:avLst/>
            <a:gdLst/>
            <a:ahLst/>
            <a:cxnLst/>
            <a:rect r="r" b="b" t="t" l="l"/>
            <a:pathLst>
              <a:path h="2690435" w="5630538">
                <a:moveTo>
                  <a:pt x="0" y="0"/>
                </a:moveTo>
                <a:lnTo>
                  <a:pt x="5630538" y="0"/>
                </a:lnTo>
                <a:lnTo>
                  <a:pt x="5630538" y="2690435"/>
                </a:lnTo>
                <a:lnTo>
                  <a:pt x="0" y="269043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-8294" r="0" b="-9368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519614" y="1533602"/>
            <a:ext cx="4739686" cy="2690435"/>
          </a:xfrm>
          <a:custGeom>
            <a:avLst/>
            <a:gdLst/>
            <a:ahLst/>
            <a:cxnLst/>
            <a:rect r="r" b="b" t="t" l="l"/>
            <a:pathLst>
              <a:path h="2690435" w="4739686">
                <a:moveTo>
                  <a:pt x="0" y="0"/>
                </a:moveTo>
                <a:lnTo>
                  <a:pt x="4739686" y="0"/>
                </a:lnTo>
                <a:lnTo>
                  <a:pt x="4739686" y="2690435"/>
                </a:lnTo>
                <a:lnTo>
                  <a:pt x="0" y="269043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-7993" b="-6963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67779" y="5195181"/>
            <a:ext cx="5232195" cy="2827653"/>
          </a:xfrm>
          <a:custGeom>
            <a:avLst/>
            <a:gdLst/>
            <a:ahLst/>
            <a:cxnLst/>
            <a:rect r="r" b="b" t="t" l="l"/>
            <a:pathLst>
              <a:path h="2827653" w="5232195">
                <a:moveTo>
                  <a:pt x="0" y="0"/>
                </a:moveTo>
                <a:lnTo>
                  <a:pt x="5232195" y="0"/>
                </a:lnTo>
                <a:lnTo>
                  <a:pt x="5232195" y="2827653"/>
                </a:lnTo>
                <a:lnTo>
                  <a:pt x="0" y="282765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4032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805008" y="5226924"/>
            <a:ext cx="5927081" cy="2795910"/>
          </a:xfrm>
          <a:custGeom>
            <a:avLst/>
            <a:gdLst/>
            <a:ahLst/>
            <a:cxnLst/>
            <a:rect r="r" b="b" t="t" l="l"/>
            <a:pathLst>
              <a:path h="2795910" w="5927081">
                <a:moveTo>
                  <a:pt x="0" y="0"/>
                </a:moveTo>
                <a:lnTo>
                  <a:pt x="5927082" y="0"/>
                </a:lnTo>
                <a:lnTo>
                  <a:pt x="5927082" y="2795910"/>
                </a:lnTo>
                <a:lnTo>
                  <a:pt x="0" y="27959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8971" r="0" b="-1021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294065" y="5123580"/>
            <a:ext cx="5284100" cy="2970856"/>
          </a:xfrm>
          <a:custGeom>
            <a:avLst/>
            <a:gdLst/>
            <a:ahLst/>
            <a:cxnLst/>
            <a:rect r="r" b="b" t="t" l="l"/>
            <a:pathLst>
              <a:path h="2970856" w="5284100">
                <a:moveTo>
                  <a:pt x="0" y="0"/>
                </a:moveTo>
                <a:lnTo>
                  <a:pt x="5284100" y="0"/>
                </a:lnTo>
                <a:lnTo>
                  <a:pt x="5284100" y="2970856"/>
                </a:lnTo>
                <a:lnTo>
                  <a:pt x="0" y="297085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90723" y="4185937"/>
            <a:ext cx="5799502" cy="41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Membuat Sub-Domain yang diperlukan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34931" y="4185937"/>
            <a:ext cx="4938779" cy="851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Downlaod CMS Sekolahku dan di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upload ke tempat hosting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519614" y="4154187"/>
            <a:ext cx="4937787" cy="851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Login sebagai Admin dan edit hal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yang menyangkut sekolah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67779" y="7984734"/>
            <a:ext cx="5174424" cy="41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Memasang  Moodle via Softaculous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964792" y="7984734"/>
            <a:ext cx="5607514" cy="851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Upload file .csv yang berisi data siswa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dan guru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182252" y="8056336"/>
            <a:ext cx="5124814" cy="851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Membuat laman ppdb dengan php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dan javascript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89835" y="8959525"/>
            <a:ext cx="2194042" cy="851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rPr>
              <a:t>selengkapnya: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</a:p>
        </p:txBody>
      </p:sp>
      <p:sp>
        <p:nvSpPr>
          <p:cNvPr name="TextBox 25" id="25"/>
          <p:cNvSpPr txBox="true"/>
          <p:nvPr/>
        </p:nvSpPr>
        <p:spPr>
          <a:xfrm rot="0">
            <a:off x="2754991" y="8959525"/>
            <a:ext cx="3637517" cy="41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 u="sng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  <a:hlinkClick r:id="rId16" tooltip="https://bit.ly/4iVB48z"/>
              </a:rPr>
              <a:t>https://bit.ly/4iVB48z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283106" y="-5056028"/>
            <a:ext cx="6666783" cy="8265920"/>
          </a:xfrm>
          <a:custGeom>
            <a:avLst/>
            <a:gdLst/>
            <a:ahLst/>
            <a:cxnLst/>
            <a:rect r="r" b="b" t="t" l="l"/>
            <a:pathLst>
              <a:path h="8265920" w="6666783">
                <a:moveTo>
                  <a:pt x="0" y="0"/>
                </a:moveTo>
                <a:lnTo>
                  <a:pt x="6666783" y="0"/>
                </a:lnTo>
                <a:lnTo>
                  <a:pt x="6666783" y="8265920"/>
                </a:lnTo>
                <a:lnTo>
                  <a:pt x="0" y="8265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" r="0" b="-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7171252" y="5844345"/>
            <a:ext cx="7906393" cy="8778828"/>
          </a:xfrm>
          <a:custGeom>
            <a:avLst/>
            <a:gdLst/>
            <a:ahLst/>
            <a:cxnLst/>
            <a:rect r="r" b="b" t="t" l="l"/>
            <a:pathLst>
              <a:path h="8778828" w="7906393">
                <a:moveTo>
                  <a:pt x="0" y="0"/>
                </a:moveTo>
                <a:lnTo>
                  <a:pt x="7906393" y="0"/>
                </a:lnTo>
                <a:lnTo>
                  <a:pt x="7906393" y="8778828"/>
                </a:lnTo>
                <a:lnTo>
                  <a:pt x="0" y="87788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7" t="0" r="-37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29338" y="172891"/>
            <a:ext cx="2114449" cy="831151"/>
          </a:xfrm>
          <a:custGeom>
            <a:avLst/>
            <a:gdLst/>
            <a:ahLst/>
            <a:cxnLst/>
            <a:rect r="r" b="b" t="t" l="l"/>
            <a:pathLst>
              <a:path h="831151" w="2114449">
                <a:moveTo>
                  <a:pt x="0" y="0"/>
                </a:moveTo>
                <a:lnTo>
                  <a:pt x="2114449" y="0"/>
                </a:lnTo>
                <a:lnTo>
                  <a:pt x="2114449" y="831151"/>
                </a:lnTo>
                <a:lnTo>
                  <a:pt x="0" y="831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421" r="0" b="-42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1494" y="7459657"/>
            <a:ext cx="5540344" cy="1354288"/>
          </a:xfrm>
          <a:custGeom>
            <a:avLst/>
            <a:gdLst/>
            <a:ahLst/>
            <a:cxnLst/>
            <a:rect r="r" b="b" t="t" l="l"/>
            <a:pathLst>
              <a:path h="1354288" w="5540344">
                <a:moveTo>
                  <a:pt x="0" y="0"/>
                </a:moveTo>
                <a:lnTo>
                  <a:pt x="5540344" y="0"/>
                </a:lnTo>
                <a:lnTo>
                  <a:pt x="5540344" y="1354288"/>
                </a:lnTo>
                <a:lnTo>
                  <a:pt x="0" y="13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58" r="0" b="-258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110044" y="7459657"/>
            <a:ext cx="5540344" cy="1354288"/>
          </a:xfrm>
          <a:custGeom>
            <a:avLst/>
            <a:gdLst/>
            <a:ahLst/>
            <a:cxnLst/>
            <a:rect r="r" b="b" t="t" l="l"/>
            <a:pathLst>
              <a:path h="1354288" w="5540344">
                <a:moveTo>
                  <a:pt x="0" y="0"/>
                </a:moveTo>
                <a:lnTo>
                  <a:pt x="5540344" y="0"/>
                </a:lnTo>
                <a:lnTo>
                  <a:pt x="5540344" y="1354288"/>
                </a:lnTo>
                <a:lnTo>
                  <a:pt x="0" y="13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58" r="0" b="-258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755121" y="7459657"/>
            <a:ext cx="5540344" cy="1354288"/>
          </a:xfrm>
          <a:custGeom>
            <a:avLst/>
            <a:gdLst/>
            <a:ahLst/>
            <a:cxnLst/>
            <a:rect r="r" b="b" t="t" l="l"/>
            <a:pathLst>
              <a:path h="1354288" w="5540344">
                <a:moveTo>
                  <a:pt x="0" y="0"/>
                </a:moveTo>
                <a:lnTo>
                  <a:pt x="5540344" y="0"/>
                </a:lnTo>
                <a:lnTo>
                  <a:pt x="5540344" y="1354288"/>
                </a:lnTo>
                <a:lnTo>
                  <a:pt x="0" y="13542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58" r="0" b="-258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920032" y="7665746"/>
            <a:ext cx="4609154" cy="1091216"/>
            <a:chOff x="0" y="0"/>
            <a:chExt cx="6145539" cy="14549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45539" cy="1454954"/>
            </a:xfrm>
            <a:custGeom>
              <a:avLst/>
              <a:gdLst/>
              <a:ahLst/>
              <a:cxnLst/>
              <a:rect r="r" b="b" t="t" l="l"/>
              <a:pathLst>
                <a:path h="1454954" w="6145539">
                  <a:moveTo>
                    <a:pt x="0" y="0"/>
                  </a:moveTo>
                  <a:lnTo>
                    <a:pt x="6145539" y="0"/>
                  </a:lnTo>
                  <a:lnTo>
                    <a:pt x="6145539" y="1454954"/>
                  </a:lnTo>
                  <a:lnTo>
                    <a:pt x="0" y="14549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6145539" cy="150257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779"/>
                </a:lnSpc>
              </a:pPr>
              <a:r>
                <a:rPr lang="en-US" sz="2700" u="sng">
                  <a:solidFill>
                    <a:srgbClr val="0000FF"/>
                  </a:solidFill>
                  <a:latin typeface="Lora"/>
                  <a:ea typeface="Lora"/>
                  <a:cs typeface="Lora"/>
                  <a:sym typeface="Lora"/>
                  <a:hlinkClick r:id="rId10" tooltip="https://www.sdn2saranjana.my.id"/>
                </a:rPr>
                <a:t>https://www.sdn2saranjana.my.id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210430" y="6845334"/>
            <a:ext cx="2313469" cy="758984"/>
            <a:chOff x="0" y="0"/>
            <a:chExt cx="3084625" cy="101197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084625" cy="1011978"/>
            </a:xfrm>
            <a:custGeom>
              <a:avLst/>
              <a:gdLst/>
              <a:ahLst/>
              <a:cxnLst/>
              <a:rect r="r" b="b" t="t" l="l"/>
              <a:pathLst>
                <a:path h="1011978" w="3084625">
                  <a:moveTo>
                    <a:pt x="0" y="0"/>
                  </a:moveTo>
                  <a:lnTo>
                    <a:pt x="3084625" y="0"/>
                  </a:lnTo>
                  <a:lnTo>
                    <a:pt x="3084625" y="1011978"/>
                  </a:lnTo>
                  <a:lnTo>
                    <a:pt x="0" y="10119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3084625" cy="10977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Website 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064075" y="-65787"/>
            <a:ext cx="10159849" cy="1594832"/>
            <a:chOff x="0" y="0"/>
            <a:chExt cx="13546465" cy="212644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546466" cy="2126442"/>
            </a:xfrm>
            <a:custGeom>
              <a:avLst/>
              <a:gdLst/>
              <a:ahLst/>
              <a:cxnLst/>
              <a:rect r="r" b="b" t="t" l="l"/>
              <a:pathLst>
                <a:path h="2126442" w="13546466">
                  <a:moveTo>
                    <a:pt x="0" y="0"/>
                  </a:moveTo>
                  <a:lnTo>
                    <a:pt x="13546466" y="0"/>
                  </a:lnTo>
                  <a:lnTo>
                    <a:pt x="13546466" y="2126442"/>
                  </a:lnTo>
                  <a:lnTo>
                    <a:pt x="0" y="21264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23825"/>
              <a:ext cx="13546465" cy="225026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980"/>
                </a:lnSpc>
              </a:pPr>
              <a:r>
                <a:rPr lang="en-US" sz="6500" b="true">
                  <a:solidFill>
                    <a:srgbClr val="243342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Hasil Kerja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5621459" y="241894"/>
            <a:ext cx="2168307" cy="584676"/>
            <a:chOff x="0" y="0"/>
            <a:chExt cx="2891076" cy="77956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891076" cy="779568"/>
            </a:xfrm>
            <a:custGeom>
              <a:avLst/>
              <a:gdLst/>
              <a:ahLst/>
              <a:cxnLst/>
              <a:rect r="r" b="b" t="t" l="l"/>
              <a:pathLst>
                <a:path h="779568" w="2891076">
                  <a:moveTo>
                    <a:pt x="0" y="0"/>
                  </a:moveTo>
                  <a:lnTo>
                    <a:pt x="2891076" y="0"/>
                  </a:lnTo>
                  <a:lnTo>
                    <a:pt x="2891076" y="779568"/>
                  </a:lnTo>
                  <a:lnTo>
                    <a:pt x="0" y="7795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142875"/>
              <a:ext cx="2891076" cy="92244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078"/>
                </a:lnSpc>
              </a:pPr>
              <a:r>
                <a:rPr lang="en-US" sz="2199" spc="131">
                  <a:solidFill>
                    <a:srgbClr val="FFFFFF"/>
                  </a:solidFill>
                  <a:latin typeface="Karnchang"/>
                  <a:ea typeface="Karnchang"/>
                  <a:cs typeface="Karnchang"/>
                  <a:sym typeface="Karnchang"/>
                </a:rPr>
                <a:t>Halaman 10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8173448" y="6845334"/>
            <a:ext cx="1413536" cy="758984"/>
            <a:chOff x="0" y="0"/>
            <a:chExt cx="1884715" cy="1011978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884715" cy="1011978"/>
            </a:xfrm>
            <a:custGeom>
              <a:avLst/>
              <a:gdLst/>
              <a:ahLst/>
              <a:cxnLst/>
              <a:rect r="r" b="b" t="t" l="l"/>
              <a:pathLst>
                <a:path h="1011978" w="1884715">
                  <a:moveTo>
                    <a:pt x="0" y="0"/>
                  </a:moveTo>
                  <a:lnTo>
                    <a:pt x="1884715" y="0"/>
                  </a:lnTo>
                  <a:lnTo>
                    <a:pt x="1884715" y="1011978"/>
                  </a:lnTo>
                  <a:lnTo>
                    <a:pt x="0" y="10119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85725"/>
              <a:ext cx="1884715" cy="10977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PPDB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6690112" y="7630027"/>
            <a:ext cx="4609154" cy="1091216"/>
            <a:chOff x="0" y="0"/>
            <a:chExt cx="6145539" cy="145495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145539" cy="1454954"/>
            </a:xfrm>
            <a:custGeom>
              <a:avLst/>
              <a:gdLst/>
              <a:ahLst/>
              <a:cxnLst/>
              <a:rect r="r" b="b" t="t" l="l"/>
              <a:pathLst>
                <a:path h="1454954" w="6145539">
                  <a:moveTo>
                    <a:pt x="0" y="0"/>
                  </a:moveTo>
                  <a:lnTo>
                    <a:pt x="6145539" y="0"/>
                  </a:lnTo>
                  <a:lnTo>
                    <a:pt x="6145539" y="1454954"/>
                  </a:lnTo>
                  <a:lnTo>
                    <a:pt x="0" y="14549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47625"/>
              <a:ext cx="6145539" cy="150257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779"/>
                </a:lnSpc>
              </a:pPr>
              <a:r>
                <a:rPr lang="en-US" sz="2700" u="sng">
                  <a:solidFill>
                    <a:srgbClr val="0000FF"/>
                  </a:solidFill>
                  <a:latin typeface="Lora"/>
                  <a:ea typeface="Lora"/>
                  <a:cs typeface="Lora"/>
                  <a:sym typeface="Lora"/>
                  <a:hlinkClick r:id="rId11" tooltip="https://ppdb.sdn2saranjana.my.id"/>
                </a:rPr>
                <a:t>https://ppdb.sdn2saranjana.my.id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927964" y="6845334"/>
            <a:ext cx="1194659" cy="758984"/>
            <a:chOff x="0" y="0"/>
            <a:chExt cx="1592879" cy="101197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592879" cy="1011978"/>
            </a:xfrm>
            <a:custGeom>
              <a:avLst/>
              <a:gdLst/>
              <a:ahLst/>
              <a:cxnLst/>
              <a:rect r="r" b="b" t="t" l="l"/>
              <a:pathLst>
                <a:path h="1011978" w="1592879">
                  <a:moveTo>
                    <a:pt x="0" y="0"/>
                  </a:moveTo>
                  <a:lnTo>
                    <a:pt x="1592879" y="0"/>
                  </a:lnTo>
                  <a:lnTo>
                    <a:pt x="1592879" y="1011978"/>
                  </a:lnTo>
                  <a:lnTo>
                    <a:pt x="0" y="10119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1592879" cy="109770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LMS 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220716" y="7665746"/>
            <a:ext cx="4609154" cy="1091216"/>
            <a:chOff x="0" y="0"/>
            <a:chExt cx="6145539" cy="1454954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6145539" cy="1454954"/>
            </a:xfrm>
            <a:custGeom>
              <a:avLst/>
              <a:gdLst/>
              <a:ahLst/>
              <a:cxnLst/>
              <a:rect r="r" b="b" t="t" l="l"/>
              <a:pathLst>
                <a:path h="1454954" w="6145539">
                  <a:moveTo>
                    <a:pt x="0" y="0"/>
                  </a:moveTo>
                  <a:lnTo>
                    <a:pt x="6145539" y="0"/>
                  </a:lnTo>
                  <a:lnTo>
                    <a:pt x="6145539" y="1454954"/>
                  </a:lnTo>
                  <a:lnTo>
                    <a:pt x="0" y="14549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47625"/>
              <a:ext cx="6145539" cy="1502579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779"/>
                </a:lnSpc>
              </a:pPr>
              <a:r>
                <a:rPr lang="en-US" sz="2700" u="sng">
                  <a:solidFill>
                    <a:srgbClr val="0000FF"/>
                  </a:solidFill>
                  <a:latin typeface="Lora"/>
                  <a:ea typeface="Lora"/>
                  <a:cs typeface="Lora"/>
                  <a:sym typeface="Lora"/>
                  <a:hlinkClick r:id="rId12" tooltip="https://lms.sdn2saranjana.my.id"/>
                </a:rPr>
                <a:t>https://lms.sdn2saranjana.my.id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893221" y="1226705"/>
            <a:ext cx="2630678" cy="5817799"/>
            <a:chOff x="0" y="0"/>
            <a:chExt cx="3507571" cy="7757065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507613" cy="7757033"/>
            </a:xfrm>
            <a:custGeom>
              <a:avLst/>
              <a:gdLst/>
              <a:ahLst/>
              <a:cxnLst/>
              <a:rect r="r" b="b" t="t" l="l"/>
              <a:pathLst>
                <a:path h="7757033" w="3507613">
                  <a:moveTo>
                    <a:pt x="0" y="0"/>
                  </a:moveTo>
                  <a:lnTo>
                    <a:pt x="3507613" y="0"/>
                  </a:lnTo>
                  <a:lnTo>
                    <a:pt x="3507613" y="7757033"/>
                  </a:lnTo>
                  <a:lnTo>
                    <a:pt x="0" y="77570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-241" r="1" b="-242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7583562" y="1226705"/>
            <a:ext cx="2577015" cy="5726701"/>
            <a:chOff x="0" y="0"/>
            <a:chExt cx="3436020" cy="7635601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435985" cy="7635621"/>
            </a:xfrm>
            <a:custGeom>
              <a:avLst/>
              <a:gdLst/>
              <a:ahLst/>
              <a:cxnLst/>
              <a:rect r="r" b="b" t="t" l="l"/>
              <a:pathLst>
                <a:path h="7635621" w="3435985">
                  <a:moveTo>
                    <a:pt x="0" y="0"/>
                  </a:moveTo>
                  <a:lnTo>
                    <a:pt x="3435985" y="0"/>
                  </a:lnTo>
                  <a:lnTo>
                    <a:pt x="3435985" y="7635621"/>
                  </a:lnTo>
                  <a:lnTo>
                    <a:pt x="0" y="76356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620" t="0" r="-1620" b="-324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3246636" y="1226705"/>
            <a:ext cx="2557316" cy="5682923"/>
            <a:chOff x="0" y="0"/>
            <a:chExt cx="3409755" cy="7577231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409696" cy="7577201"/>
            </a:xfrm>
            <a:custGeom>
              <a:avLst/>
              <a:gdLst/>
              <a:ahLst/>
              <a:cxnLst/>
              <a:rect r="r" b="b" t="t" l="l"/>
              <a:pathLst>
                <a:path h="7577201" w="3409696">
                  <a:moveTo>
                    <a:pt x="0" y="0"/>
                  </a:moveTo>
                  <a:lnTo>
                    <a:pt x="3409696" y="0"/>
                  </a:lnTo>
                  <a:lnTo>
                    <a:pt x="3409696" y="7577201"/>
                  </a:lnTo>
                  <a:lnTo>
                    <a:pt x="0" y="7577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-1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166801" y="3196085"/>
            <a:ext cx="9912625" cy="9700887"/>
          </a:xfrm>
          <a:custGeom>
            <a:avLst/>
            <a:gdLst/>
            <a:ahLst/>
            <a:cxnLst/>
            <a:rect r="r" b="b" t="t" l="l"/>
            <a:pathLst>
              <a:path h="9700887" w="9912625">
                <a:moveTo>
                  <a:pt x="0" y="0"/>
                </a:moveTo>
                <a:lnTo>
                  <a:pt x="9912625" y="0"/>
                </a:lnTo>
                <a:lnTo>
                  <a:pt x="9912625" y="9700887"/>
                </a:lnTo>
                <a:lnTo>
                  <a:pt x="0" y="970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" r="0" b="-1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7378" y="448280"/>
            <a:ext cx="17098343" cy="9454545"/>
          </a:xfrm>
          <a:custGeom>
            <a:avLst/>
            <a:gdLst/>
            <a:ahLst/>
            <a:cxnLst/>
            <a:rect r="r" b="b" t="t" l="l"/>
            <a:pathLst>
              <a:path h="9454545" w="17098343">
                <a:moveTo>
                  <a:pt x="0" y="0"/>
                </a:moveTo>
                <a:lnTo>
                  <a:pt x="17098343" y="0"/>
                </a:lnTo>
                <a:lnTo>
                  <a:pt x="17098343" y="9454545"/>
                </a:lnTo>
                <a:lnTo>
                  <a:pt x="0" y="94545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" t="0" r="-5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41437" y="2627076"/>
            <a:ext cx="9912625" cy="9700887"/>
          </a:xfrm>
          <a:custGeom>
            <a:avLst/>
            <a:gdLst/>
            <a:ahLst/>
            <a:cxnLst/>
            <a:rect r="r" b="b" t="t" l="l"/>
            <a:pathLst>
              <a:path h="9700887" w="9912625">
                <a:moveTo>
                  <a:pt x="0" y="0"/>
                </a:moveTo>
                <a:lnTo>
                  <a:pt x="9912625" y="0"/>
                </a:lnTo>
                <a:lnTo>
                  <a:pt x="9912625" y="9700887"/>
                </a:lnTo>
                <a:lnTo>
                  <a:pt x="0" y="9700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11" r="0" b="-1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6937084" y="-2856472"/>
            <a:ext cx="9211358" cy="9924250"/>
          </a:xfrm>
          <a:custGeom>
            <a:avLst/>
            <a:gdLst/>
            <a:ahLst/>
            <a:cxnLst/>
            <a:rect r="r" b="b" t="t" l="l"/>
            <a:pathLst>
              <a:path h="9924250" w="9211358">
                <a:moveTo>
                  <a:pt x="0" y="0"/>
                </a:moveTo>
                <a:lnTo>
                  <a:pt x="9211358" y="0"/>
                </a:lnTo>
                <a:lnTo>
                  <a:pt x="9211358" y="9924250"/>
                </a:lnTo>
                <a:lnTo>
                  <a:pt x="0" y="9924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3" t="0" r="-4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623421" y="126699"/>
            <a:ext cx="1956340" cy="850674"/>
          </a:xfrm>
          <a:custGeom>
            <a:avLst/>
            <a:gdLst/>
            <a:ahLst/>
            <a:cxnLst/>
            <a:rect r="r" b="b" t="t" l="l"/>
            <a:pathLst>
              <a:path h="850674" w="1956340">
                <a:moveTo>
                  <a:pt x="0" y="0"/>
                </a:moveTo>
                <a:lnTo>
                  <a:pt x="1956340" y="0"/>
                </a:lnTo>
                <a:lnTo>
                  <a:pt x="1956340" y="850674"/>
                </a:lnTo>
                <a:lnTo>
                  <a:pt x="0" y="8506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37" r="0" b="-237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517438" y="143844"/>
            <a:ext cx="2168307" cy="641509"/>
            <a:chOff x="0" y="0"/>
            <a:chExt cx="2891076" cy="85534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891076" cy="855345"/>
            </a:xfrm>
            <a:custGeom>
              <a:avLst/>
              <a:gdLst/>
              <a:ahLst/>
              <a:cxnLst/>
              <a:rect r="r" b="b" t="t" l="l"/>
              <a:pathLst>
                <a:path h="855345" w="2891076">
                  <a:moveTo>
                    <a:pt x="0" y="0"/>
                  </a:moveTo>
                  <a:lnTo>
                    <a:pt x="2891076" y="0"/>
                  </a:lnTo>
                  <a:lnTo>
                    <a:pt x="2891076" y="855345"/>
                  </a:lnTo>
                  <a:lnTo>
                    <a:pt x="0" y="8553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61925"/>
              <a:ext cx="2891076" cy="1017270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359"/>
                </a:lnSpc>
              </a:pPr>
              <a:r>
                <a:rPr lang="en-US" sz="2399" spc="143">
                  <a:solidFill>
                    <a:srgbClr val="FFFFFF"/>
                  </a:solidFill>
                  <a:latin typeface="Karnchang"/>
                  <a:ea typeface="Karnchang"/>
                  <a:cs typeface="Karnchang"/>
                  <a:sym typeface="Karnchang"/>
                </a:rPr>
                <a:t>Halaman 9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97802" y="1073032"/>
            <a:ext cx="7908537" cy="1278332"/>
            <a:chOff x="0" y="0"/>
            <a:chExt cx="10544716" cy="170444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0544716" cy="1704443"/>
            </a:xfrm>
            <a:custGeom>
              <a:avLst/>
              <a:gdLst/>
              <a:ahLst/>
              <a:cxnLst/>
              <a:rect r="r" b="b" t="t" l="l"/>
              <a:pathLst>
                <a:path h="1704443" w="10544716">
                  <a:moveTo>
                    <a:pt x="0" y="0"/>
                  </a:moveTo>
                  <a:lnTo>
                    <a:pt x="10544716" y="0"/>
                  </a:lnTo>
                  <a:lnTo>
                    <a:pt x="10544716" y="1704443"/>
                  </a:lnTo>
                  <a:lnTo>
                    <a:pt x="0" y="1704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104775"/>
              <a:ext cx="10544716" cy="180921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784"/>
                </a:lnSpc>
              </a:pPr>
              <a:r>
                <a:rPr lang="en-US" sz="5200" b="true">
                  <a:solidFill>
                    <a:srgbClr val="243342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Harga Produksi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274273" y="2225382"/>
            <a:ext cx="9034683" cy="4409139"/>
            <a:chOff x="0" y="0"/>
            <a:chExt cx="12046244" cy="587885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2046244" cy="5878852"/>
            </a:xfrm>
            <a:custGeom>
              <a:avLst/>
              <a:gdLst/>
              <a:ahLst/>
              <a:cxnLst/>
              <a:rect r="r" b="b" t="t" l="l"/>
              <a:pathLst>
                <a:path h="5878852" w="12046244">
                  <a:moveTo>
                    <a:pt x="0" y="0"/>
                  </a:moveTo>
                  <a:lnTo>
                    <a:pt x="12046244" y="0"/>
                  </a:lnTo>
                  <a:lnTo>
                    <a:pt x="12046244" y="5878852"/>
                  </a:lnTo>
                  <a:lnTo>
                    <a:pt x="0" y="587885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12046244" cy="590742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602658" indent="-150664" lvl="3">
                <a:lnSpc>
                  <a:spcPts val="3090"/>
                </a:lnSpc>
                <a:buFont typeface="Arial"/>
                <a:buChar char="￭"/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Biaya Bahan Baku (BBB)</a:t>
              </a:r>
            </a:p>
            <a:p>
              <a:pPr algn="l" marL="602658" indent="-150664" lvl="3">
                <a:lnSpc>
                  <a:spcPts val="3089"/>
                </a:lnSpc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     Hosting + Domain                                                 = Rp25.000,00  </a:t>
              </a:r>
            </a:p>
            <a:p>
              <a:pPr algn="l" marL="602658" indent="-150664" lvl="3">
                <a:lnSpc>
                  <a:spcPts val="3090"/>
                </a:lnSpc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Cloudflare Security</a:t>
              </a:r>
            </a:p>
            <a:p>
              <a:pPr algn="l" marL="901597" indent="-225399" lvl="3">
                <a:lnSpc>
                  <a:spcPts val="3090"/>
                </a:lnSpc>
                <a:buFont typeface="Arial"/>
                <a:buChar char="￭"/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Biaya Tenaga Kerja Langsung (BTKL)                = Rp300.000,00</a:t>
              </a:r>
            </a:p>
            <a:p>
              <a:pPr algn="l" marL="602658" indent="-150664" lvl="3">
                <a:lnSpc>
                  <a:spcPts val="3090"/>
                </a:lnSpc>
                <a:buFont typeface="Arial"/>
                <a:buChar char="￭"/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Biaya Overhead Pabrik (BOP)</a:t>
              </a:r>
            </a:p>
            <a:p>
              <a:pPr algn="l" marL="602658" indent="-150664" lvl="3">
                <a:lnSpc>
                  <a:spcPts val="3090"/>
                </a:lnSpc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      Listrik                                         = Rp7.000,00</a:t>
              </a:r>
            </a:p>
            <a:p>
              <a:pPr algn="l" marL="602658" indent="-150664" lvl="3">
                <a:lnSpc>
                  <a:spcPts val="3090"/>
                </a:lnSpc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      Internet                                     = Rp10.000,00</a:t>
              </a:r>
            </a:p>
            <a:p>
              <a:pPr algn="l" marL="602658" indent="-150664" lvl="3">
                <a:lnSpc>
                  <a:spcPts val="3090"/>
                </a:lnSpc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      Biaya Penyusutan Alat             </a:t>
              </a:r>
              <a:r>
                <a:rPr lang="en-US" sz="2207" u="sng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= Rp6.000,00  +</a:t>
              </a:r>
            </a:p>
            <a:p>
              <a:pPr algn="l" marL="602658" indent="-150664" lvl="3">
                <a:lnSpc>
                  <a:spcPts val="3090"/>
                </a:lnSpc>
                <a:buFont typeface="Arial"/>
                <a:buChar char="￭"/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Total BOP                                                                </a:t>
              </a:r>
              <a:r>
                <a:rPr lang="en-US" sz="2207" u="sng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= Rp23.000,00  +</a:t>
              </a:r>
            </a:p>
            <a:p>
              <a:pPr algn="l" marL="602658" indent="-150664" lvl="3">
                <a:lnSpc>
                  <a:spcPts val="3090"/>
                </a:lnSpc>
                <a:buFont typeface="Arial"/>
                <a:buChar char="￭"/>
              </a:pPr>
              <a:r>
                <a:rPr lang="en-US" sz="22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Total Biaya Produksi (HPP)                                  = Rp463.000,00</a:t>
              </a:r>
            </a:p>
            <a:p>
              <a:pPr algn="l" marL="602658" indent="-150664" lvl="3">
                <a:lnSpc>
                  <a:spcPts val="3090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5980299" y="6343094"/>
            <a:ext cx="7908537" cy="1278332"/>
            <a:chOff x="0" y="0"/>
            <a:chExt cx="10544716" cy="170444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0544716" cy="1704443"/>
            </a:xfrm>
            <a:custGeom>
              <a:avLst/>
              <a:gdLst/>
              <a:ahLst/>
              <a:cxnLst/>
              <a:rect r="r" b="b" t="t" l="l"/>
              <a:pathLst>
                <a:path h="1704443" w="10544716">
                  <a:moveTo>
                    <a:pt x="0" y="0"/>
                  </a:moveTo>
                  <a:lnTo>
                    <a:pt x="10544716" y="0"/>
                  </a:lnTo>
                  <a:lnTo>
                    <a:pt x="10544716" y="1704443"/>
                  </a:lnTo>
                  <a:lnTo>
                    <a:pt x="0" y="17044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04775"/>
              <a:ext cx="10544716" cy="180921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4784"/>
                </a:lnSpc>
              </a:pPr>
              <a:r>
                <a:rPr lang="en-US" sz="5200" b="true">
                  <a:solidFill>
                    <a:srgbClr val="243342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Harga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8237826" y="7475744"/>
            <a:ext cx="5963692" cy="2641604"/>
            <a:chOff x="0" y="0"/>
            <a:chExt cx="7951589" cy="352213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7951589" cy="3522139"/>
            </a:xfrm>
            <a:custGeom>
              <a:avLst/>
              <a:gdLst/>
              <a:ahLst/>
              <a:cxnLst/>
              <a:rect r="r" b="b" t="t" l="l"/>
              <a:pathLst>
                <a:path h="3522139" w="7951589">
                  <a:moveTo>
                    <a:pt x="0" y="0"/>
                  </a:moveTo>
                  <a:lnTo>
                    <a:pt x="7951589" y="0"/>
                  </a:lnTo>
                  <a:lnTo>
                    <a:pt x="7951589" y="3522139"/>
                  </a:lnTo>
                  <a:lnTo>
                    <a:pt x="0" y="35221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7951589" cy="356023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 marL="657267" indent="-164317" lvl="3">
                <a:lnSpc>
                  <a:spcPts val="3369"/>
                </a:lnSpc>
                <a:buFont typeface="Arial"/>
                <a:buChar char="￭"/>
              </a:pPr>
              <a:r>
                <a:rPr lang="en-US" sz="24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Harga Pokok+ Laba 25%</a:t>
              </a:r>
            </a:p>
            <a:p>
              <a:pPr algn="l" marL="657267" indent="-164317" lvl="3">
                <a:lnSpc>
                  <a:spcPts val="3369"/>
                </a:lnSpc>
              </a:pPr>
              <a:r>
                <a:rPr lang="en-US" sz="24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      Rp403.000,00 + (25% x Rp403.000,00)</a:t>
              </a:r>
            </a:p>
            <a:p>
              <a:pPr algn="l" marL="657267" indent="-164317" lvl="3">
                <a:lnSpc>
                  <a:spcPts val="3369"/>
                </a:lnSpc>
              </a:pPr>
              <a:r>
                <a:rPr lang="en-US" sz="24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      Rp463.000,00 + Rp100.750,00</a:t>
              </a:r>
            </a:p>
            <a:p>
              <a:pPr algn="l" marL="657267" indent="-164317" lvl="3">
                <a:lnSpc>
                  <a:spcPts val="3369"/>
                </a:lnSpc>
              </a:pPr>
              <a:r>
                <a:rPr lang="en-US" sz="2407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       &gt; Rp503.750,00</a:t>
              </a:r>
            </a:p>
            <a:p>
              <a:pPr algn="l" marL="657267" indent="-164317" lvl="3">
                <a:lnSpc>
                  <a:spcPts val="3369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5980299" y="2994766"/>
            <a:ext cx="8256762" cy="368547"/>
            <a:chOff x="0" y="0"/>
            <a:chExt cx="11009016" cy="49139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1009016" cy="491396"/>
            </a:xfrm>
            <a:custGeom>
              <a:avLst/>
              <a:gdLst/>
              <a:ahLst/>
              <a:cxnLst/>
              <a:rect r="r" b="b" t="t" l="l"/>
              <a:pathLst>
                <a:path h="491396" w="11009016">
                  <a:moveTo>
                    <a:pt x="0" y="0"/>
                  </a:moveTo>
                  <a:lnTo>
                    <a:pt x="11009016" y="0"/>
                  </a:lnTo>
                  <a:lnTo>
                    <a:pt x="11009016" y="491396"/>
                  </a:lnTo>
                  <a:lnTo>
                    <a:pt x="0" y="49139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11009016" cy="529496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2967"/>
                </a:lnSpc>
              </a:pPr>
              <a:r>
                <a:rPr lang="en-US" sz="212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= Rp55.000,00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3302" y="600680"/>
            <a:ext cx="16786196" cy="9281943"/>
          </a:xfrm>
          <a:custGeom>
            <a:avLst/>
            <a:gdLst/>
            <a:ahLst/>
            <a:cxnLst/>
            <a:rect r="r" b="b" t="t" l="l"/>
            <a:pathLst>
              <a:path h="9281943" w="16786196">
                <a:moveTo>
                  <a:pt x="0" y="0"/>
                </a:moveTo>
                <a:lnTo>
                  <a:pt x="16786196" y="0"/>
                </a:lnTo>
                <a:lnTo>
                  <a:pt x="16786196" y="9281943"/>
                </a:lnTo>
                <a:lnTo>
                  <a:pt x="0" y="928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" r="0" b="-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564506" y="4028310"/>
            <a:ext cx="9912625" cy="9700887"/>
          </a:xfrm>
          <a:custGeom>
            <a:avLst/>
            <a:gdLst/>
            <a:ahLst/>
            <a:cxnLst/>
            <a:rect r="r" b="b" t="t" l="l"/>
            <a:pathLst>
              <a:path h="9700887" w="9912625">
                <a:moveTo>
                  <a:pt x="0" y="0"/>
                </a:moveTo>
                <a:lnTo>
                  <a:pt x="9912625" y="0"/>
                </a:lnTo>
                <a:lnTo>
                  <a:pt x="9912625" y="9700887"/>
                </a:lnTo>
                <a:lnTo>
                  <a:pt x="0" y="97008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1" r="0" b="-1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6983123" y="-2734415"/>
            <a:ext cx="8903751" cy="9529373"/>
          </a:xfrm>
          <a:custGeom>
            <a:avLst/>
            <a:gdLst/>
            <a:ahLst/>
            <a:cxnLst/>
            <a:rect r="r" b="b" t="t" l="l"/>
            <a:pathLst>
              <a:path h="9529373" w="8903751">
                <a:moveTo>
                  <a:pt x="0" y="0"/>
                </a:moveTo>
                <a:lnTo>
                  <a:pt x="8903751" y="0"/>
                </a:lnTo>
                <a:lnTo>
                  <a:pt x="8903751" y="9529373"/>
                </a:lnTo>
                <a:lnTo>
                  <a:pt x="0" y="95293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5" r="0" b="-15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781738" y="325291"/>
            <a:ext cx="2114449" cy="831151"/>
          </a:xfrm>
          <a:custGeom>
            <a:avLst/>
            <a:gdLst/>
            <a:ahLst/>
            <a:cxnLst/>
            <a:rect r="r" b="b" t="t" l="l"/>
            <a:pathLst>
              <a:path h="831151" w="2114449">
                <a:moveTo>
                  <a:pt x="0" y="0"/>
                </a:moveTo>
                <a:lnTo>
                  <a:pt x="2114449" y="0"/>
                </a:lnTo>
                <a:lnTo>
                  <a:pt x="2114449" y="831151"/>
                </a:lnTo>
                <a:lnTo>
                  <a:pt x="0" y="8311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21" r="0" b="-421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773859" y="377625"/>
            <a:ext cx="2168307" cy="608330"/>
            <a:chOff x="0" y="0"/>
            <a:chExt cx="2891076" cy="81110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891076" cy="811107"/>
            </a:xfrm>
            <a:custGeom>
              <a:avLst/>
              <a:gdLst/>
              <a:ahLst/>
              <a:cxnLst/>
              <a:rect r="r" b="b" t="t" l="l"/>
              <a:pathLst>
                <a:path h="811107" w="2891076">
                  <a:moveTo>
                    <a:pt x="0" y="0"/>
                  </a:moveTo>
                  <a:lnTo>
                    <a:pt x="2891076" y="0"/>
                  </a:lnTo>
                  <a:lnTo>
                    <a:pt x="2891076" y="811107"/>
                  </a:lnTo>
                  <a:lnTo>
                    <a:pt x="0" y="81110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52400"/>
              <a:ext cx="2891076" cy="96350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219"/>
                </a:lnSpc>
              </a:pPr>
              <a:r>
                <a:rPr lang="en-US" sz="2299" spc="137">
                  <a:solidFill>
                    <a:srgbClr val="FFFFFF"/>
                  </a:solidFill>
                  <a:latin typeface="Karnchang"/>
                  <a:ea typeface="Karnchang"/>
                  <a:cs typeface="Karnchang"/>
                  <a:sym typeface="Karnchang"/>
                </a:rPr>
                <a:t>Halaman 10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4810831" y="581778"/>
            <a:ext cx="10159849" cy="1487266"/>
            <a:chOff x="0" y="0"/>
            <a:chExt cx="13546465" cy="198302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546466" cy="1983022"/>
            </a:xfrm>
            <a:custGeom>
              <a:avLst/>
              <a:gdLst/>
              <a:ahLst/>
              <a:cxnLst/>
              <a:rect r="r" b="b" t="t" l="l"/>
              <a:pathLst>
                <a:path h="1983022" w="13546466">
                  <a:moveTo>
                    <a:pt x="0" y="0"/>
                  </a:moveTo>
                  <a:lnTo>
                    <a:pt x="13546466" y="0"/>
                  </a:lnTo>
                  <a:lnTo>
                    <a:pt x="13546466" y="1983022"/>
                  </a:lnTo>
                  <a:lnTo>
                    <a:pt x="0" y="19830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133350"/>
              <a:ext cx="13546465" cy="211637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520"/>
                </a:lnSpc>
              </a:pPr>
              <a:r>
                <a:rPr lang="en-US" sz="6000" b="true">
                  <a:solidFill>
                    <a:srgbClr val="243342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Marketing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3023170" y="1365746"/>
            <a:ext cx="6867586" cy="992217"/>
            <a:chOff x="0" y="0"/>
            <a:chExt cx="9156781" cy="132295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156781" cy="1322956"/>
            </a:xfrm>
            <a:custGeom>
              <a:avLst/>
              <a:gdLst/>
              <a:ahLst/>
              <a:cxnLst/>
              <a:rect r="r" b="b" t="t" l="l"/>
              <a:pathLst>
                <a:path h="1322956" w="9156781">
                  <a:moveTo>
                    <a:pt x="0" y="0"/>
                  </a:moveTo>
                  <a:lnTo>
                    <a:pt x="9156781" y="0"/>
                  </a:lnTo>
                  <a:lnTo>
                    <a:pt x="9156781" y="1322956"/>
                  </a:lnTo>
                  <a:lnTo>
                    <a:pt x="0" y="13229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85725"/>
              <a:ext cx="9156781" cy="14086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Target Pemasaran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2212184" y="1698655"/>
            <a:ext cx="659308" cy="659308"/>
          </a:xfrm>
          <a:custGeom>
            <a:avLst/>
            <a:gdLst/>
            <a:ahLst/>
            <a:cxnLst/>
            <a:rect r="r" b="b" t="t" l="l"/>
            <a:pathLst>
              <a:path h="659308" w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3090914" y="2069045"/>
            <a:ext cx="14168386" cy="2077967"/>
            <a:chOff x="0" y="0"/>
            <a:chExt cx="18891181" cy="2770622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8891182" cy="2770622"/>
            </a:xfrm>
            <a:custGeom>
              <a:avLst/>
              <a:gdLst/>
              <a:ahLst/>
              <a:cxnLst/>
              <a:rect r="r" b="b" t="t" l="l"/>
              <a:pathLst>
                <a:path h="2770622" w="18891182">
                  <a:moveTo>
                    <a:pt x="0" y="0"/>
                  </a:moveTo>
                  <a:lnTo>
                    <a:pt x="18891182" y="0"/>
                  </a:lnTo>
                  <a:lnTo>
                    <a:pt x="18891182" y="2770622"/>
                  </a:lnTo>
                  <a:lnTo>
                    <a:pt x="0" y="27706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18891181" cy="2818247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3639"/>
                </a:lnSpc>
              </a:pPr>
              <a:r>
                <a:rPr lang="en-US" sz="26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Target klien kami adalah sekolah dasar (SD/MI atau yang setara), sekolah menengah pertama (SMP/MTs atau yang setara), dan sekolah menengah atas (SMA/SMK/MA atau yang setara). Salah satu klien kami saat ini adalah SD N 2 Saranjana, dan kami menargetkan untuk mendapatkan lima klien sekolah lagi dalam tahun ini.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3090914" y="3809510"/>
            <a:ext cx="6867586" cy="992217"/>
            <a:chOff x="0" y="0"/>
            <a:chExt cx="9156781" cy="132295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9156781" cy="1322956"/>
            </a:xfrm>
            <a:custGeom>
              <a:avLst/>
              <a:gdLst/>
              <a:ahLst/>
              <a:cxnLst/>
              <a:rect r="r" b="b" t="t" l="l"/>
              <a:pathLst>
                <a:path h="1322956" w="9156781">
                  <a:moveTo>
                    <a:pt x="0" y="0"/>
                  </a:moveTo>
                  <a:lnTo>
                    <a:pt x="9156781" y="0"/>
                  </a:lnTo>
                  <a:lnTo>
                    <a:pt x="9156781" y="1322956"/>
                  </a:lnTo>
                  <a:lnTo>
                    <a:pt x="0" y="13229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85725"/>
              <a:ext cx="9156781" cy="14086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Strategi Pemasaran</a:t>
              </a: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2212184" y="3975964"/>
            <a:ext cx="659308" cy="659308"/>
          </a:xfrm>
          <a:custGeom>
            <a:avLst/>
            <a:gdLst/>
            <a:ahLst/>
            <a:cxnLst/>
            <a:rect r="r" b="b" t="t" l="l"/>
            <a:pathLst>
              <a:path h="659308" w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2871492" y="4511110"/>
            <a:ext cx="13748049" cy="5155604"/>
            <a:chOff x="0" y="0"/>
            <a:chExt cx="18330732" cy="6874138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8330732" cy="6874139"/>
            </a:xfrm>
            <a:custGeom>
              <a:avLst/>
              <a:gdLst/>
              <a:ahLst/>
              <a:cxnLst/>
              <a:rect r="r" b="b" t="t" l="l"/>
              <a:pathLst>
                <a:path h="6874139" w="18330732">
                  <a:moveTo>
                    <a:pt x="0" y="0"/>
                  </a:moveTo>
                  <a:lnTo>
                    <a:pt x="18330732" y="0"/>
                  </a:lnTo>
                  <a:lnTo>
                    <a:pt x="18330732" y="6874139"/>
                  </a:lnTo>
                  <a:lnTo>
                    <a:pt x="0" y="687413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18330732" cy="6912238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655048" indent="-163762" lvl="3">
                <a:lnSpc>
                  <a:spcPts val="3358"/>
                </a:lnSpc>
                <a:buFont typeface="Arial"/>
                <a:buChar char="￭"/>
              </a:pPr>
              <a:r>
                <a:rPr lang="en-US" sz="23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Product: Kami menyediakan LMS dengan fitur-fitur menarik, salah satunya memungkinkan klien untuk membuka PPDB (Penerimaan Peserta Didik Baru). Saat calon peserta didik mengisi formulir pendaftaran, bukti pendaftaran akan otomatis dikirim ke Gmail mereka</a:t>
              </a:r>
            </a:p>
            <a:p>
              <a:pPr algn="just" marL="655048" indent="-163762" lvl="3">
                <a:lnSpc>
                  <a:spcPts val="3358"/>
                </a:lnSpc>
                <a:buFont typeface="Arial"/>
                <a:buChar char="￭"/>
              </a:pPr>
              <a:r>
                <a:rPr lang="en-US" sz="23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Price: kami memberikan bounus aplikasi lms untuk pihak sekolah yang ingin berlangganan langsung 3 tahun</a:t>
              </a:r>
            </a:p>
            <a:p>
              <a:pPr algn="just" marL="655048" indent="-163762" lvl="3">
                <a:lnSpc>
                  <a:spcPts val="3358"/>
                </a:lnSpc>
                <a:buFont typeface="Arial"/>
                <a:buChar char="￭"/>
              </a:pPr>
              <a:r>
                <a:rPr lang="en-US" sz="23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Place: Klien yang ingin berlangganan dapat menghubungi kami melalui WhatsApp di 081350196185 atau mengunjungi kantor kami di Jl. Pasuruhan Kidul No. 340, Pasuruhan Kidul, Kec. Jati, Kabupaten Kudus, Jawa Tengah 59349.</a:t>
              </a:r>
            </a:p>
            <a:p>
              <a:pPr algn="just" marL="655048" indent="-163762" lvl="3">
                <a:lnSpc>
                  <a:spcPts val="3358"/>
                </a:lnSpc>
                <a:buFont typeface="Arial"/>
                <a:buChar char="￭"/>
              </a:pPr>
              <a:r>
                <a:rPr lang="en-US" sz="2399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Promotion: Kami mempromosikan Sistem Manajemen Pembelajaran ini melalui kunjungan ke sekolah untuk sosialisasi langsung, membuat iklan di media sosial, dan mendistribusikan pamflet.</a:t>
              </a:r>
            </a:p>
            <a:p>
              <a:pPr algn="just" marL="655048" indent="-163762" lvl="3">
                <a:lnSpc>
                  <a:spcPts val="3358"/>
                </a:lnSpc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6E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902" y="448280"/>
            <a:ext cx="16786196" cy="9281943"/>
          </a:xfrm>
          <a:custGeom>
            <a:avLst/>
            <a:gdLst/>
            <a:ahLst/>
            <a:cxnLst/>
            <a:rect r="r" b="b" t="t" l="l"/>
            <a:pathLst>
              <a:path h="9281943" w="16786196">
                <a:moveTo>
                  <a:pt x="0" y="0"/>
                </a:moveTo>
                <a:lnTo>
                  <a:pt x="16786196" y="0"/>
                </a:lnTo>
                <a:lnTo>
                  <a:pt x="16786196" y="9281943"/>
                </a:lnTo>
                <a:lnTo>
                  <a:pt x="0" y="92819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7" r="0" b="-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283106" y="-5056028"/>
            <a:ext cx="6666783" cy="8265920"/>
          </a:xfrm>
          <a:custGeom>
            <a:avLst/>
            <a:gdLst/>
            <a:ahLst/>
            <a:cxnLst/>
            <a:rect r="r" b="b" t="t" l="l"/>
            <a:pathLst>
              <a:path h="8265920" w="6666783">
                <a:moveTo>
                  <a:pt x="0" y="0"/>
                </a:moveTo>
                <a:lnTo>
                  <a:pt x="6666783" y="0"/>
                </a:lnTo>
                <a:lnTo>
                  <a:pt x="6666783" y="8265920"/>
                </a:lnTo>
                <a:lnTo>
                  <a:pt x="0" y="8265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" r="0" b="-5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6822200" y="5347637"/>
            <a:ext cx="8149340" cy="9424795"/>
          </a:xfrm>
          <a:custGeom>
            <a:avLst/>
            <a:gdLst/>
            <a:ahLst/>
            <a:cxnLst/>
            <a:rect r="r" b="b" t="t" l="l"/>
            <a:pathLst>
              <a:path h="9424795" w="8149340">
                <a:moveTo>
                  <a:pt x="0" y="0"/>
                </a:moveTo>
                <a:lnTo>
                  <a:pt x="8149340" y="0"/>
                </a:lnTo>
                <a:lnTo>
                  <a:pt x="8149340" y="9424795"/>
                </a:lnTo>
                <a:lnTo>
                  <a:pt x="0" y="9424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1" r="0" b="-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655587" y="4385410"/>
            <a:ext cx="5736622" cy="4255008"/>
            <a:chOff x="0" y="0"/>
            <a:chExt cx="7648829" cy="567334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648829" cy="5673344"/>
            </a:xfrm>
            <a:custGeom>
              <a:avLst/>
              <a:gdLst/>
              <a:ahLst/>
              <a:cxnLst/>
              <a:rect r="r" b="b" t="t" l="l"/>
              <a:pathLst>
                <a:path h="5673344" w="7648829">
                  <a:moveTo>
                    <a:pt x="0" y="0"/>
                  </a:moveTo>
                  <a:lnTo>
                    <a:pt x="7648829" y="0"/>
                  </a:lnTo>
                  <a:lnTo>
                    <a:pt x="7648829" y="5673344"/>
                  </a:lnTo>
                  <a:lnTo>
                    <a:pt x="0" y="5673344"/>
                  </a:lnTo>
                  <a:close/>
                </a:path>
              </a:pathLst>
            </a:custGeom>
            <a:blipFill>
              <a:blip r:embed="rId8"/>
              <a:stretch>
                <a:fillRect l="-24172" t="0" r="-24172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56110" y="4285933"/>
            <a:ext cx="5935599" cy="4453890"/>
            <a:chOff x="0" y="0"/>
            <a:chExt cx="7914132" cy="59385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14132" cy="5938520"/>
            </a:xfrm>
            <a:custGeom>
              <a:avLst/>
              <a:gdLst/>
              <a:ahLst/>
              <a:cxnLst/>
              <a:rect r="r" b="b" t="t" l="l"/>
              <a:pathLst>
                <a:path h="5938520" w="7914132">
                  <a:moveTo>
                    <a:pt x="7914132" y="5938520"/>
                  </a:moveTo>
                  <a:lnTo>
                    <a:pt x="0" y="5938520"/>
                  </a:lnTo>
                  <a:lnTo>
                    <a:pt x="0" y="0"/>
                  </a:lnTo>
                  <a:lnTo>
                    <a:pt x="7914132" y="0"/>
                  </a:lnTo>
                  <a:lnTo>
                    <a:pt x="7914132" y="5938520"/>
                  </a:lnTo>
                  <a:close/>
                  <a:moveTo>
                    <a:pt x="16891" y="5921629"/>
                  </a:moveTo>
                  <a:lnTo>
                    <a:pt x="7897114" y="5921629"/>
                  </a:lnTo>
                  <a:lnTo>
                    <a:pt x="7897114" y="16891"/>
                  </a:lnTo>
                  <a:lnTo>
                    <a:pt x="16891" y="16891"/>
                  </a:lnTo>
                  <a:lnTo>
                    <a:pt x="16891" y="5921629"/>
                  </a:lnTo>
                  <a:close/>
                  <a:moveTo>
                    <a:pt x="7789926" y="5814441"/>
                  </a:moveTo>
                  <a:lnTo>
                    <a:pt x="124206" y="5814441"/>
                  </a:lnTo>
                  <a:lnTo>
                    <a:pt x="124206" y="124206"/>
                  </a:lnTo>
                  <a:lnTo>
                    <a:pt x="7789926" y="124206"/>
                  </a:lnTo>
                  <a:lnTo>
                    <a:pt x="7789926" y="5814441"/>
                  </a:lnTo>
                  <a:close/>
                  <a:moveTo>
                    <a:pt x="141097" y="5797423"/>
                  </a:moveTo>
                  <a:lnTo>
                    <a:pt x="7773035" y="5797423"/>
                  </a:lnTo>
                  <a:lnTo>
                    <a:pt x="7773035" y="141097"/>
                  </a:lnTo>
                  <a:lnTo>
                    <a:pt x="141097" y="141097"/>
                  </a:lnTo>
                  <a:lnTo>
                    <a:pt x="141097" y="5797423"/>
                  </a:lnTo>
                  <a:close/>
                </a:path>
              </a:pathLst>
            </a:custGeom>
            <a:solidFill>
              <a:srgbClr val="535659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5629338" y="172891"/>
            <a:ext cx="2114449" cy="831151"/>
          </a:xfrm>
          <a:custGeom>
            <a:avLst/>
            <a:gdLst/>
            <a:ahLst/>
            <a:cxnLst/>
            <a:rect r="r" b="b" t="t" l="l"/>
            <a:pathLst>
              <a:path h="831151" w="2114449">
                <a:moveTo>
                  <a:pt x="0" y="0"/>
                </a:moveTo>
                <a:lnTo>
                  <a:pt x="2114449" y="0"/>
                </a:lnTo>
                <a:lnTo>
                  <a:pt x="2114449" y="831151"/>
                </a:lnTo>
                <a:lnTo>
                  <a:pt x="0" y="8311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-421" r="0" b="-421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124794" y="912688"/>
            <a:ext cx="6584507" cy="2472235"/>
            <a:chOff x="0" y="0"/>
            <a:chExt cx="8779343" cy="3296313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779342" cy="3296313"/>
            </a:xfrm>
            <a:custGeom>
              <a:avLst/>
              <a:gdLst/>
              <a:ahLst/>
              <a:cxnLst/>
              <a:rect r="r" b="b" t="t" l="l"/>
              <a:pathLst>
                <a:path h="3296313" w="8779342">
                  <a:moveTo>
                    <a:pt x="0" y="0"/>
                  </a:moveTo>
                  <a:lnTo>
                    <a:pt x="8779342" y="0"/>
                  </a:lnTo>
                  <a:lnTo>
                    <a:pt x="8779342" y="3296313"/>
                  </a:lnTo>
                  <a:lnTo>
                    <a:pt x="0" y="329631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209550"/>
              <a:ext cx="8779343" cy="350586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9199"/>
                </a:lnSpc>
              </a:pPr>
              <a:r>
                <a:rPr lang="en-US" sz="9999" b="true">
                  <a:solidFill>
                    <a:srgbClr val="243342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Chapter 3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44652" y="2563596"/>
            <a:ext cx="7731811" cy="1581019"/>
            <a:chOff x="0" y="0"/>
            <a:chExt cx="10309081" cy="210802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0309082" cy="2108025"/>
            </a:xfrm>
            <a:custGeom>
              <a:avLst/>
              <a:gdLst/>
              <a:ahLst/>
              <a:cxnLst/>
              <a:rect r="r" b="b" t="t" l="l"/>
              <a:pathLst>
                <a:path h="2108025" w="10309082">
                  <a:moveTo>
                    <a:pt x="0" y="0"/>
                  </a:moveTo>
                  <a:lnTo>
                    <a:pt x="10309082" y="0"/>
                  </a:lnTo>
                  <a:lnTo>
                    <a:pt x="10309082" y="2108025"/>
                  </a:lnTo>
                  <a:lnTo>
                    <a:pt x="0" y="210802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133350"/>
              <a:ext cx="10309081" cy="224137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5888"/>
                </a:lnSpc>
              </a:pPr>
              <a:r>
                <a:rPr lang="en-US" sz="64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Penutup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8355588" y="1028700"/>
            <a:ext cx="659308" cy="659308"/>
          </a:xfrm>
          <a:custGeom>
            <a:avLst/>
            <a:gdLst/>
            <a:ahLst/>
            <a:cxnLst/>
            <a:rect r="r" b="b" t="t" l="l"/>
            <a:pathLst>
              <a:path h="659308" w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940298" y="1685301"/>
            <a:ext cx="9535979" cy="2700109"/>
          </a:xfrm>
          <a:custGeom>
            <a:avLst/>
            <a:gdLst/>
            <a:ahLst/>
            <a:cxnLst/>
            <a:rect r="r" b="b" t="t" l="l"/>
            <a:pathLst>
              <a:path h="2700109" w="9535979">
                <a:moveTo>
                  <a:pt x="0" y="0"/>
                </a:moveTo>
                <a:lnTo>
                  <a:pt x="9535979" y="0"/>
                </a:lnTo>
                <a:lnTo>
                  <a:pt x="9535979" y="2700109"/>
                </a:lnTo>
                <a:lnTo>
                  <a:pt x="0" y="27001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124" r="0" b="-124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8270312" y="1981366"/>
            <a:ext cx="7956185" cy="2484247"/>
            <a:chOff x="0" y="0"/>
            <a:chExt cx="10608247" cy="331233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0608247" cy="3312330"/>
            </a:xfrm>
            <a:custGeom>
              <a:avLst/>
              <a:gdLst/>
              <a:ahLst/>
              <a:cxnLst/>
              <a:rect r="r" b="b" t="t" l="l"/>
              <a:pathLst>
                <a:path h="3312330" w="10608247">
                  <a:moveTo>
                    <a:pt x="0" y="0"/>
                  </a:moveTo>
                  <a:lnTo>
                    <a:pt x="10608247" y="0"/>
                  </a:lnTo>
                  <a:lnTo>
                    <a:pt x="10608247" y="3312330"/>
                  </a:lnTo>
                  <a:lnTo>
                    <a:pt x="0" y="33123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47625"/>
              <a:ext cx="10608247" cy="3359955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>
                <a:lnSpc>
                  <a:spcPts val="3779"/>
                </a:lnSpc>
              </a:pPr>
              <a:r>
                <a:rPr lang="en-US" sz="2700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Sistem Manajemen Pembelajaran (LMS) memiliki peran penting bagi pendidik, memungkinkan mereka menyediakan materi pembelajaran dan tugas yang dapat diakses kapan saja dan di mana saja.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144000" y="944418"/>
            <a:ext cx="6867586" cy="992217"/>
            <a:chOff x="0" y="0"/>
            <a:chExt cx="9156781" cy="132295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9156781" cy="1322956"/>
            </a:xfrm>
            <a:custGeom>
              <a:avLst/>
              <a:gdLst/>
              <a:ahLst/>
              <a:cxnLst/>
              <a:rect r="r" b="b" t="t" l="l"/>
              <a:pathLst>
                <a:path h="1322956" w="9156781">
                  <a:moveTo>
                    <a:pt x="0" y="0"/>
                  </a:moveTo>
                  <a:lnTo>
                    <a:pt x="9156781" y="0"/>
                  </a:lnTo>
                  <a:lnTo>
                    <a:pt x="9156781" y="1322956"/>
                  </a:lnTo>
                  <a:lnTo>
                    <a:pt x="0" y="13229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9156781" cy="14086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Simpulan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8270312" y="4399175"/>
            <a:ext cx="659308" cy="659308"/>
          </a:xfrm>
          <a:custGeom>
            <a:avLst/>
            <a:gdLst/>
            <a:ahLst/>
            <a:cxnLst/>
            <a:rect r="r" b="b" t="t" l="l"/>
            <a:pathLst>
              <a:path h="659308" w="659308">
                <a:moveTo>
                  <a:pt x="0" y="0"/>
                </a:moveTo>
                <a:lnTo>
                  <a:pt x="659308" y="0"/>
                </a:lnTo>
                <a:lnTo>
                  <a:pt x="659308" y="659308"/>
                </a:lnTo>
                <a:lnTo>
                  <a:pt x="0" y="6593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7940298" y="5056696"/>
            <a:ext cx="8989089" cy="4428269"/>
          </a:xfrm>
          <a:custGeom>
            <a:avLst/>
            <a:gdLst/>
            <a:ahLst/>
            <a:cxnLst/>
            <a:rect r="r" b="b" t="t" l="l"/>
            <a:pathLst>
              <a:path h="4428269" w="8989089">
                <a:moveTo>
                  <a:pt x="0" y="0"/>
                </a:moveTo>
                <a:lnTo>
                  <a:pt x="8989089" y="0"/>
                </a:lnTo>
                <a:lnTo>
                  <a:pt x="8989089" y="4428269"/>
                </a:lnTo>
                <a:lnTo>
                  <a:pt x="0" y="442826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-4" t="0" r="-4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7759039" y="5230341"/>
            <a:ext cx="8946573" cy="5056659"/>
            <a:chOff x="0" y="0"/>
            <a:chExt cx="11928764" cy="674221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928764" cy="6742212"/>
            </a:xfrm>
            <a:custGeom>
              <a:avLst/>
              <a:gdLst/>
              <a:ahLst/>
              <a:cxnLst/>
              <a:rect r="r" b="b" t="t" l="l"/>
              <a:pathLst>
                <a:path h="6742212" w="11928764">
                  <a:moveTo>
                    <a:pt x="0" y="0"/>
                  </a:moveTo>
                  <a:lnTo>
                    <a:pt x="11928764" y="0"/>
                  </a:lnTo>
                  <a:lnTo>
                    <a:pt x="11928764" y="6742212"/>
                  </a:lnTo>
                  <a:lnTo>
                    <a:pt x="0" y="67422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57150"/>
              <a:ext cx="11928764" cy="6799362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just" marL="702982" indent="-175746" lvl="3">
                <a:lnSpc>
                  <a:spcPts val="3604"/>
                </a:lnSpc>
                <a:buFont typeface="Arial"/>
                <a:buChar char="￭"/>
              </a:pPr>
              <a:r>
                <a:rPr lang="en-US" sz="2574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Partisipasi aktif pendidik dan siswa sangat penting untuk memperbarui informasi, materi, dan tugas.</a:t>
              </a:r>
            </a:p>
            <a:p>
              <a:pPr algn="just" marL="702982" indent="-175746" lvl="3">
                <a:lnSpc>
                  <a:spcPts val="3604"/>
                </a:lnSpc>
                <a:buFont typeface="Arial"/>
                <a:buChar char="￭"/>
              </a:pPr>
              <a:r>
                <a:rPr lang="en-US" sz="2574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Jika terjadi masalah dengan sistem, disarankan untuk segera menghubungi pengembang sistem.</a:t>
              </a:r>
            </a:p>
            <a:p>
              <a:pPr algn="just" marL="702982" indent="-175746" lvl="3">
                <a:lnSpc>
                  <a:spcPts val="3604"/>
                </a:lnSpc>
                <a:buFont typeface="Arial"/>
                <a:buChar char="￭"/>
              </a:pPr>
              <a:r>
                <a:rPr lang="en-US" sz="2574">
                  <a:solidFill>
                    <a:srgbClr val="000000"/>
                  </a:solidFill>
                  <a:latin typeface="Lora"/>
                  <a:ea typeface="Lora"/>
                  <a:cs typeface="Lora"/>
                  <a:sym typeface="Lora"/>
                </a:rPr>
                <a:t>Kami berharap para pendidik dapat membantu mensosialisasikan penggunaan LMS ini kepada siswa untuk mempermudah pengoperasiannya selama proses pembelajaran.</a:t>
              </a:r>
            </a:p>
            <a:p>
              <a:pPr algn="l" marL="702982" indent="-175746" lvl="3">
                <a:lnSpc>
                  <a:spcPts val="3604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144000" y="4249156"/>
            <a:ext cx="6867586" cy="992217"/>
            <a:chOff x="0" y="0"/>
            <a:chExt cx="9156781" cy="1322956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9156781" cy="1322956"/>
            </a:xfrm>
            <a:custGeom>
              <a:avLst/>
              <a:gdLst/>
              <a:ahLst/>
              <a:cxnLst/>
              <a:rect r="r" b="b" t="t" l="l"/>
              <a:pathLst>
                <a:path h="1322956" w="9156781">
                  <a:moveTo>
                    <a:pt x="0" y="0"/>
                  </a:moveTo>
                  <a:lnTo>
                    <a:pt x="9156781" y="0"/>
                  </a:lnTo>
                  <a:lnTo>
                    <a:pt x="9156781" y="1322956"/>
                  </a:lnTo>
                  <a:lnTo>
                    <a:pt x="0" y="13229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85725"/>
              <a:ext cx="9156781" cy="1408681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l">
                <a:lnSpc>
                  <a:spcPts val="3680"/>
                </a:lnSpc>
              </a:pPr>
              <a:r>
                <a:rPr lang="en-US" sz="4000" b="true">
                  <a:solidFill>
                    <a:srgbClr val="000000"/>
                  </a:solidFill>
                  <a:latin typeface="Karnchang Bold"/>
                  <a:ea typeface="Karnchang Bold"/>
                  <a:cs typeface="Karnchang Bold"/>
                  <a:sym typeface="Karnchang Bold"/>
                </a:rPr>
                <a:t>Saran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5621459" y="241894"/>
            <a:ext cx="2168307" cy="584676"/>
            <a:chOff x="0" y="0"/>
            <a:chExt cx="2891076" cy="77956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891076" cy="779568"/>
            </a:xfrm>
            <a:custGeom>
              <a:avLst/>
              <a:gdLst/>
              <a:ahLst/>
              <a:cxnLst/>
              <a:rect r="r" b="b" t="t" l="l"/>
              <a:pathLst>
                <a:path h="779568" w="2891076">
                  <a:moveTo>
                    <a:pt x="0" y="0"/>
                  </a:moveTo>
                  <a:lnTo>
                    <a:pt x="2891076" y="0"/>
                  </a:lnTo>
                  <a:lnTo>
                    <a:pt x="2891076" y="779568"/>
                  </a:lnTo>
                  <a:lnTo>
                    <a:pt x="0" y="77956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42875"/>
              <a:ext cx="2891076" cy="922443"/>
            </a:xfrm>
            <a:prstGeom prst="rect">
              <a:avLst/>
            </a:prstGeom>
          </p:spPr>
          <p:txBody>
            <a:bodyPr anchor="t" rtlCol="false" tIns="0" lIns="0" bIns="0" rIns="0"/>
            <a:lstStyle/>
            <a:p>
              <a:pPr algn="ctr">
                <a:lnSpc>
                  <a:spcPts val="3078"/>
                </a:lnSpc>
              </a:pPr>
              <a:r>
                <a:rPr lang="en-US" sz="2199" spc="131">
                  <a:solidFill>
                    <a:srgbClr val="FFFFFF"/>
                  </a:solidFill>
                  <a:latin typeface="Karnchang"/>
                  <a:ea typeface="Karnchang"/>
                  <a:cs typeface="Karnchang"/>
                  <a:sym typeface="Karnchang"/>
                </a:rPr>
                <a:t>Halaman 11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DAGhqZIu09o</dc:identifier>
  <dcterms:modified xsi:type="dcterms:W3CDTF">2011-08-01T06:04:30Z</dcterms:modified>
  <cp:revision>1</cp:revision>
  <dc:title>PROJECT REPORT LEARNING MANAGEMENT SYSTEM AT SD NEGERI 3 SARANJANA_20250310_114740_0000.pptx</dc:title>
</cp:coreProperties>
</file>